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4" r:id="rId3"/>
    <p:sldId id="257" r:id="rId4"/>
    <p:sldId id="258" r:id="rId5"/>
    <p:sldId id="259" r:id="rId6"/>
    <p:sldId id="260" r:id="rId7"/>
    <p:sldId id="261" r:id="rId8"/>
    <p:sldId id="262" r:id="rId9"/>
    <p:sldId id="268" r:id="rId10"/>
    <p:sldId id="270" r:id="rId11"/>
    <p:sldId id="271" r:id="rId12"/>
    <p:sldId id="272" r:id="rId13"/>
    <p:sldId id="276" r:id="rId14"/>
    <p:sldId id="277" r:id="rId15"/>
    <p:sldId id="273"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6"/>
    <p:restoredTop sz="94647"/>
  </p:normalViewPr>
  <p:slideViewPr>
    <p:cSldViewPr snapToGrid="0" snapToObjects="1">
      <p:cViewPr varScale="1">
        <p:scale>
          <a:sx n="110" d="100"/>
          <a:sy n="110" d="100"/>
        </p:scale>
        <p:origin x="208" y="1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A5184-30FC-FF4B-8D0A-8DFC299AF1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2F432D-9CF1-0341-8C96-D1A25D1F91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0C7EFD-C4D1-CB42-95A6-664D405AFEAA}"/>
              </a:ext>
            </a:extLst>
          </p:cNvPr>
          <p:cNvSpPr>
            <a:spLocks noGrp="1"/>
          </p:cNvSpPr>
          <p:nvPr>
            <p:ph type="dt" sz="half" idx="10"/>
          </p:nvPr>
        </p:nvSpPr>
        <p:spPr/>
        <p:txBody>
          <a:bodyPr/>
          <a:lstStyle/>
          <a:p>
            <a:fld id="{23FAA3F3-0104-7840-BAE3-079B95B70586}" type="datetimeFigureOut">
              <a:rPr lang="en-US" smtClean="0"/>
              <a:t>3/24/19</a:t>
            </a:fld>
            <a:endParaRPr lang="en-US"/>
          </a:p>
        </p:txBody>
      </p:sp>
      <p:sp>
        <p:nvSpPr>
          <p:cNvPr id="5" name="Footer Placeholder 4">
            <a:extLst>
              <a:ext uri="{FF2B5EF4-FFF2-40B4-BE49-F238E27FC236}">
                <a16:creationId xmlns:a16="http://schemas.microsoft.com/office/drawing/2014/main" id="{3A0AC6C9-B7DF-E94D-B5B9-70472736B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68C684-CEBD-C346-98AE-73D3ADCADD01}"/>
              </a:ext>
            </a:extLst>
          </p:cNvPr>
          <p:cNvSpPr>
            <a:spLocks noGrp="1"/>
          </p:cNvSpPr>
          <p:nvPr>
            <p:ph type="sldNum" sz="quarter" idx="12"/>
          </p:nvPr>
        </p:nvSpPr>
        <p:spPr/>
        <p:txBody>
          <a:bodyPr/>
          <a:lstStyle/>
          <a:p>
            <a:fld id="{8F424C54-8CEA-2949-AB42-747F5B6A3963}" type="slidenum">
              <a:rPr lang="en-US" smtClean="0"/>
              <a:t>‹#›</a:t>
            </a:fld>
            <a:endParaRPr lang="en-US"/>
          </a:p>
        </p:txBody>
      </p:sp>
    </p:spTree>
    <p:extLst>
      <p:ext uri="{BB962C8B-B14F-4D97-AF65-F5344CB8AC3E}">
        <p14:creationId xmlns:p14="http://schemas.microsoft.com/office/powerpoint/2010/main" val="2180521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AA31-4D82-E345-BBEE-7BE52710FC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75E2F8-94DC-C04A-90B6-96E86D4EE31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A90E45-A266-9C44-8900-65D2B6E39454}"/>
              </a:ext>
            </a:extLst>
          </p:cNvPr>
          <p:cNvSpPr>
            <a:spLocks noGrp="1"/>
          </p:cNvSpPr>
          <p:nvPr>
            <p:ph type="dt" sz="half" idx="10"/>
          </p:nvPr>
        </p:nvSpPr>
        <p:spPr/>
        <p:txBody>
          <a:bodyPr/>
          <a:lstStyle/>
          <a:p>
            <a:fld id="{23FAA3F3-0104-7840-BAE3-079B95B70586}" type="datetimeFigureOut">
              <a:rPr lang="en-US" smtClean="0"/>
              <a:t>3/24/19</a:t>
            </a:fld>
            <a:endParaRPr lang="en-US"/>
          </a:p>
        </p:txBody>
      </p:sp>
      <p:sp>
        <p:nvSpPr>
          <p:cNvPr id="5" name="Footer Placeholder 4">
            <a:extLst>
              <a:ext uri="{FF2B5EF4-FFF2-40B4-BE49-F238E27FC236}">
                <a16:creationId xmlns:a16="http://schemas.microsoft.com/office/drawing/2014/main" id="{275E9E87-8CE9-2A47-BF15-B59B36609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CFE766-E0B7-8941-9457-4F5395A4A974}"/>
              </a:ext>
            </a:extLst>
          </p:cNvPr>
          <p:cNvSpPr>
            <a:spLocks noGrp="1"/>
          </p:cNvSpPr>
          <p:nvPr>
            <p:ph type="sldNum" sz="quarter" idx="12"/>
          </p:nvPr>
        </p:nvSpPr>
        <p:spPr/>
        <p:txBody>
          <a:bodyPr/>
          <a:lstStyle/>
          <a:p>
            <a:fld id="{8F424C54-8CEA-2949-AB42-747F5B6A3963}" type="slidenum">
              <a:rPr lang="en-US" smtClean="0"/>
              <a:t>‹#›</a:t>
            </a:fld>
            <a:endParaRPr lang="en-US"/>
          </a:p>
        </p:txBody>
      </p:sp>
    </p:spTree>
    <p:extLst>
      <p:ext uri="{BB962C8B-B14F-4D97-AF65-F5344CB8AC3E}">
        <p14:creationId xmlns:p14="http://schemas.microsoft.com/office/powerpoint/2010/main" val="3833678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F8B2BC-953D-0342-892B-85035EC832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030F24-EABC-894F-B884-1B649301EE5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44030-3F53-6948-8C4D-11965B16B32B}"/>
              </a:ext>
            </a:extLst>
          </p:cNvPr>
          <p:cNvSpPr>
            <a:spLocks noGrp="1"/>
          </p:cNvSpPr>
          <p:nvPr>
            <p:ph type="dt" sz="half" idx="10"/>
          </p:nvPr>
        </p:nvSpPr>
        <p:spPr/>
        <p:txBody>
          <a:bodyPr/>
          <a:lstStyle/>
          <a:p>
            <a:fld id="{23FAA3F3-0104-7840-BAE3-079B95B70586}" type="datetimeFigureOut">
              <a:rPr lang="en-US" smtClean="0"/>
              <a:t>3/24/19</a:t>
            </a:fld>
            <a:endParaRPr lang="en-US"/>
          </a:p>
        </p:txBody>
      </p:sp>
      <p:sp>
        <p:nvSpPr>
          <p:cNvPr id="5" name="Footer Placeholder 4">
            <a:extLst>
              <a:ext uri="{FF2B5EF4-FFF2-40B4-BE49-F238E27FC236}">
                <a16:creationId xmlns:a16="http://schemas.microsoft.com/office/drawing/2014/main" id="{7037BA5C-B618-0C4E-9B67-114ACCF57B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4E44E6-086E-4143-88F8-06A15322DA37}"/>
              </a:ext>
            </a:extLst>
          </p:cNvPr>
          <p:cNvSpPr>
            <a:spLocks noGrp="1"/>
          </p:cNvSpPr>
          <p:nvPr>
            <p:ph type="sldNum" sz="quarter" idx="12"/>
          </p:nvPr>
        </p:nvSpPr>
        <p:spPr/>
        <p:txBody>
          <a:bodyPr/>
          <a:lstStyle/>
          <a:p>
            <a:fld id="{8F424C54-8CEA-2949-AB42-747F5B6A3963}" type="slidenum">
              <a:rPr lang="en-US" smtClean="0"/>
              <a:t>‹#›</a:t>
            </a:fld>
            <a:endParaRPr lang="en-US"/>
          </a:p>
        </p:txBody>
      </p:sp>
    </p:spTree>
    <p:extLst>
      <p:ext uri="{BB962C8B-B14F-4D97-AF65-F5344CB8AC3E}">
        <p14:creationId xmlns:p14="http://schemas.microsoft.com/office/powerpoint/2010/main" val="3137045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6B1F-C313-C54C-A032-2B6A4471A4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B9E875-5FAC-3947-9DC5-92B6F522FA2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754E47-F387-D340-840C-54DF779C1323}"/>
              </a:ext>
            </a:extLst>
          </p:cNvPr>
          <p:cNvSpPr>
            <a:spLocks noGrp="1"/>
          </p:cNvSpPr>
          <p:nvPr>
            <p:ph type="dt" sz="half" idx="10"/>
          </p:nvPr>
        </p:nvSpPr>
        <p:spPr/>
        <p:txBody>
          <a:bodyPr/>
          <a:lstStyle/>
          <a:p>
            <a:fld id="{23FAA3F3-0104-7840-BAE3-079B95B70586}" type="datetimeFigureOut">
              <a:rPr lang="en-US" smtClean="0"/>
              <a:t>3/24/19</a:t>
            </a:fld>
            <a:endParaRPr lang="en-US"/>
          </a:p>
        </p:txBody>
      </p:sp>
      <p:sp>
        <p:nvSpPr>
          <p:cNvPr id="5" name="Footer Placeholder 4">
            <a:extLst>
              <a:ext uri="{FF2B5EF4-FFF2-40B4-BE49-F238E27FC236}">
                <a16:creationId xmlns:a16="http://schemas.microsoft.com/office/drawing/2014/main" id="{19FCEE08-F6F1-4C48-B01E-D381C6EC41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3434E7-0569-1F45-8EA5-46EC7F11DBC6}"/>
              </a:ext>
            </a:extLst>
          </p:cNvPr>
          <p:cNvSpPr>
            <a:spLocks noGrp="1"/>
          </p:cNvSpPr>
          <p:nvPr>
            <p:ph type="sldNum" sz="quarter" idx="12"/>
          </p:nvPr>
        </p:nvSpPr>
        <p:spPr/>
        <p:txBody>
          <a:bodyPr/>
          <a:lstStyle/>
          <a:p>
            <a:fld id="{8F424C54-8CEA-2949-AB42-747F5B6A3963}" type="slidenum">
              <a:rPr lang="en-US" smtClean="0"/>
              <a:t>‹#›</a:t>
            </a:fld>
            <a:endParaRPr lang="en-US"/>
          </a:p>
        </p:txBody>
      </p:sp>
    </p:spTree>
    <p:extLst>
      <p:ext uri="{BB962C8B-B14F-4D97-AF65-F5344CB8AC3E}">
        <p14:creationId xmlns:p14="http://schemas.microsoft.com/office/powerpoint/2010/main" val="3815426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BC686-8857-174A-93B8-63AD41A9AA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C866DA-5C9B-A749-BD70-CD5CE56677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9130E15-7AC3-A54A-9206-183712774679}"/>
              </a:ext>
            </a:extLst>
          </p:cNvPr>
          <p:cNvSpPr>
            <a:spLocks noGrp="1"/>
          </p:cNvSpPr>
          <p:nvPr>
            <p:ph type="dt" sz="half" idx="10"/>
          </p:nvPr>
        </p:nvSpPr>
        <p:spPr/>
        <p:txBody>
          <a:bodyPr/>
          <a:lstStyle/>
          <a:p>
            <a:fld id="{23FAA3F3-0104-7840-BAE3-079B95B70586}" type="datetimeFigureOut">
              <a:rPr lang="en-US" smtClean="0"/>
              <a:t>3/24/19</a:t>
            </a:fld>
            <a:endParaRPr lang="en-US"/>
          </a:p>
        </p:txBody>
      </p:sp>
      <p:sp>
        <p:nvSpPr>
          <p:cNvPr id="5" name="Footer Placeholder 4">
            <a:extLst>
              <a:ext uri="{FF2B5EF4-FFF2-40B4-BE49-F238E27FC236}">
                <a16:creationId xmlns:a16="http://schemas.microsoft.com/office/drawing/2014/main" id="{BF966B28-E32E-414F-89C7-6FC59DD802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AD1FC-915E-C24B-850B-B86D2C75498D}"/>
              </a:ext>
            </a:extLst>
          </p:cNvPr>
          <p:cNvSpPr>
            <a:spLocks noGrp="1"/>
          </p:cNvSpPr>
          <p:nvPr>
            <p:ph type="sldNum" sz="quarter" idx="12"/>
          </p:nvPr>
        </p:nvSpPr>
        <p:spPr/>
        <p:txBody>
          <a:bodyPr/>
          <a:lstStyle/>
          <a:p>
            <a:fld id="{8F424C54-8CEA-2949-AB42-747F5B6A3963}" type="slidenum">
              <a:rPr lang="en-US" smtClean="0"/>
              <a:t>‹#›</a:t>
            </a:fld>
            <a:endParaRPr lang="en-US"/>
          </a:p>
        </p:txBody>
      </p:sp>
    </p:spTree>
    <p:extLst>
      <p:ext uri="{BB962C8B-B14F-4D97-AF65-F5344CB8AC3E}">
        <p14:creationId xmlns:p14="http://schemas.microsoft.com/office/powerpoint/2010/main" val="2379349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134A3-0C9D-5A4F-B51E-A40CC3AF33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169FBD-BBF5-D84A-8151-D55833E94BE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F590C9-5527-9D45-8A34-CC641FC1D2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2014C5-4BA9-D340-91A4-6ED6FDD3811F}"/>
              </a:ext>
            </a:extLst>
          </p:cNvPr>
          <p:cNvSpPr>
            <a:spLocks noGrp="1"/>
          </p:cNvSpPr>
          <p:nvPr>
            <p:ph type="dt" sz="half" idx="10"/>
          </p:nvPr>
        </p:nvSpPr>
        <p:spPr/>
        <p:txBody>
          <a:bodyPr/>
          <a:lstStyle/>
          <a:p>
            <a:fld id="{23FAA3F3-0104-7840-BAE3-079B95B70586}" type="datetimeFigureOut">
              <a:rPr lang="en-US" smtClean="0"/>
              <a:t>3/24/19</a:t>
            </a:fld>
            <a:endParaRPr lang="en-US"/>
          </a:p>
        </p:txBody>
      </p:sp>
      <p:sp>
        <p:nvSpPr>
          <p:cNvPr id="6" name="Footer Placeholder 5">
            <a:extLst>
              <a:ext uri="{FF2B5EF4-FFF2-40B4-BE49-F238E27FC236}">
                <a16:creationId xmlns:a16="http://schemas.microsoft.com/office/drawing/2014/main" id="{93223F0B-E709-F646-B6B6-30B0204A78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1764E2-6D4D-9049-81AB-AFF70A6A5075}"/>
              </a:ext>
            </a:extLst>
          </p:cNvPr>
          <p:cNvSpPr>
            <a:spLocks noGrp="1"/>
          </p:cNvSpPr>
          <p:nvPr>
            <p:ph type="sldNum" sz="quarter" idx="12"/>
          </p:nvPr>
        </p:nvSpPr>
        <p:spPr/>
        <p:txBody>
          <a:bodyPr/>
          <a:lstStyle/>
          <a:p>
            <a:fld id="{8F424C54-8CEA-2949-AB42-747F5B6A3963}" type="slidenum">
              <a:rPr lang="en-US" smtClean="0"/>
              <a:t>‹#›</a:t>
            </a:fld>
            <a:endParaRPr lang="en-US"/>
          </a:p>
        </p:txBody>
      </p:sp>
    </p:spTree>
    <p:extLst>
      <p:ext uri="{BB962C8B-B14F-4D97-AF65-F5344CB8AC3E}">
        <p14:creationId xmlns:p14="http://schemas.microsoft.com/office/powerpoint/2010/main" val="3678564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20E9-C38B-4D47-90B0-7F2204DA75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65DF70-D43A-AE45-9859-2E22F0D56E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3C9FF72-4999-3A4E-A8DF-FAB462844F5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EDF3BF-9343-1D44-9292-3E0168E63F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50FC72F-30FC-BD48-BDFC-499F1D582AE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3D4413-2DE8-6741-B22D-092DA0E09BD7}"/>
              </a:ext>
            </a:extLst>
          </p:cNvPr>
          <p:cNvSpPr>
            <a:spLocks noGrp="1"/>
          </p:cNvSpPr>
          <p:nvPr>
            <p:ph type="dt" sz="half" idx="10"/>
          </p:nvPr>
        </p:nvSpPr>
        <p:spPr/>
        <p:txBody>
          <a:bodyPr/>
          <a:lstStyle/>
          <a:p>
            <a:fld id="{23FAA3F3-0104-7840-BAE3-079B95B70586}" type="datetimeFigureOut">
              <a:rPr lang="en-US" smtClean="0"/>
              <a:t>3/24/19</a:t>
            </a:fld>
            <a:endParaRPr lang="en-US"/>
          </a:p>
        </p:txBody>
      </p:sp>
      <p:sp>
        <p:nvSpPr>
          <p:cNvPr id="8" name="Footer Placeholder 7">
            <a:extLst>
              <a:ext uri="{FF2B5EF4-FFF2-40B4-BE49-F238E27FC236}">
                <a16:creationId xmlns:a16="http://schemas.microsoft.com/office/drawing/2014/main" id="{1BA3C2C7-4BD8-CE4B-A6E6-71D822D96C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E971F5-0F4D-E24B-B366-E8CD01F7F177}"/>
              </a:ext>
            </a:extLst>
          </p:cNvPr>
          <p:cNvSpPr>
            <a:spLocks noGrp="1"/>
          </p:cNvSpPr>
          <p:nvPr>
            <p:ph type="sldNum" sz="quarter" idx="12"/>
          </p:nvPr>
        </p:nvSpPr>
        <p:spPr/>
        <p:txBody>
          <a:bodyPr/>
          <a:lstStyle/>
          <a:p>
            <a:fld id="{8F424C54-8CEA-2949-AB42-747F5B6A3963}" type="slidenum">
              <a:rPr lang="en-US" smtClean="0"/>
              <a:t>‹#›</a:t>
            </a:fld>
            <a:endParaRPr lang="en-US"/>
          </a:p>
        </p:txBody>
      </p:sp>
    </p:spTree>
    <p:extLst>
      <p:ext uri="{BB962C8B-B14F-4D97-AF65-F5344CB8AC3E}">
        <p14:creationId xmlns:p14="http://schemas.microsoft.com/office/powerpoint/2010/main" val="3309456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C32F3-C92F-D84A-95B6-321F2515AA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A5D876-BB25-8F4A-81EA-4E061B8AA7FE}"/>
              </a:ext>
            </a:extLst>
          </p:cNvPr>
          <p:cNvSpPr>
            <a:spLocks noGrp="1"/>
          </p:cNvSpPr>
          <p:nvPr>
            <p:ph type="dt" sz="half" idx="10"/>
          </p:nvPr>
        </p:nvSpPr>
        <p:spPr/>
        <p:txBody>
          <a:bodyPr/>
          <a:lstStyle/>
          <a:p>
            <a:fld id="{23FAA3F3-0104-7840-BAE3-079B95B70586}" type="datetimeFigureOut">
              <a:rPr lang="en-US" smtClean="0"/>
              <a:t>3/24/19</a:t>
            </a:fld>
            <a:endParaRPr lang="en-US"/>
          </a:p>
        </p:txBody>
      </p:sp>
      <p:sp>
        <p:nvSpPr>
          <p:cNvPr id="4" name="Footer Placeholder 3">
            <a:extLst>
              <a:ext uri="{FF2B5EF4-FFF2-40B4-BE49-F238E27FC236}">
                <a16:creationId xmlns:a16="http://schemas.microsoft.com/office/drawing/2014/main" id="{65FCC828-A9DB-AC44-BBE8-CD426A084F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13CABC-B87C-6842-B093-DFEE6F2846B1}"/>
              </a:ext>
            </a:extLst>
          </p:cNvPr>
          <p:cNvSpPr>
            <a:spLocks noGrp="1"/>
          </p:cNvSpPr>
          <p:nvPr>
            <p:ph type="sldNum" sz="quarter" idx="12"/>
          </p:nvPr>
        </p:nvSpPr>
        <p:spPr/>
        <p:txBody>
          <a:bodyPr/>
          <a:lstStyle/>
          <a:p>
            <a:fld id="{8F424C54-8CEA-2949-AB42-747F5B6A3963}" type="slidenum">
              <a:rPr lang="en-US" smtClean="0"/>
              <a:t>‹#›</a:t>
            </a:fld>
            <a:endParaRPr lang="en-US"/>
          </a:p>
        </p:txBody>
      </p:sp>
    </p:spTree>
    <p:extLst>
      <p:ext uri="{BB962C8B-B14F-4D97-AF65-F5344CB8AC3E}">
        <p14:creationId xmlns:p14="http://schemas.microsoft.com/office/powerpoint/2010/main" val="2784745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E490DD-26C3-8649-909E-86864553CDA9}"/>
              </a:ext>
            </a:extLst>
          </p:cNvPr>
          <p:cNvSpPr>
            <a:spLocks noGrp="1"/>
          </p:cNvSpPr>
          <p:nvPr>
            <p:ph type="dt" sz="half" idx="10"/>
          </p:nvPr>
        </p:nvSpPr>
        <p:spPr/>
        <p:txBody>
          <a:bodyPr/>
          <a:lstStyle/>
          <a:p>
            <a:fld id="{23FAA3F3-0104-7840-BAE3-079B95B70586}" type="datetimeFigureOut">
              <a:rPr lang="en-US" smtClean="0"/>
              <a:t>3/24/19</a:t>
            </a:fld>
            <a:endParaRPr lang="en-US"/>
          </a:p>
        </p:txBody>
      </p:sp>
      <p:sp>
        <p:nvSpPr>
          <p:cNvPr id="3" name="Footer Placeholder 2">
            <a:extLst>
              <a:ext uri="{FF2B5EF4-FFF2-40B4-BE49-F238E27FC236}">
                <a16:creationId xmlns:a16="http://schemas.microsoft.com/office/drawing/2014/main" id="{31718BBB-B969-D841-B0E9-71E0524AE2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A584D1-9211-034E-9FD9-EBB0FC772141}"/>
              </a:ext>
            </a:extLst>
          </p:cNvPr>
          <p:cNvSpPr>
            <a:spLocks noGrp="1"/>
          </p:cNvSpPr>
          <p:nvPr>
            <p:ph type="sldNum" sz="quarter" idx="12"/>
          </p:nvPr>
        </p:nvSpPr>
        <p:spPr/>
        <p:txBody>
          <a:bodyPr/>
          <a:lstStyle/>
          <a:p>
            <a:fld id="{8F424C54-8CEA-2949-AB42-747F5B6A3963}" type="slidenum">
              <a:rPr lang="en-US" smtClean="0"/>
              <a:t>‹#›</a:t>
            </a:fld>
            <a:endParaRPr lang="en-US"/>
          </a:p>
        </p:txBody>
      </p:sp>
    </p:spTree>
    <p:extLst>
      <p:ext uri="{BB962C8B-B14F-4D97-AF65-F5344CB8AC3E}">
        <p14:creationId xmlns:p14="http://schemas.microsoft.com/office/powerpoint/2010/main" val="747588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D30E-0D1E-B74A-88FC-CBD4C22D2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87125A-D8B5-CC4F-83DA-25C912ABA4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CB9B2F-65E8-124E-B3E4-E0C9703397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B0E0AE6-FB34-AA46-B8A5-0CDE5DBD8699}"/>
              </a:ext>
            </a:extLst>
          </p:cNvPr>
          <p:cNvSpPr>
            <a:spLocks noGrp="1"/>
          </p:cNvSpPr>
          <p:nvPr>
            <p:ph type="dt" sz="half" idx="10"/>
          </p:nvPr>
        </p:nvSpPr>
        <p:spPr/>
        <p:txBody>
          <a:bodyPr/>
          <a:lstStyle/>
          <a:p>
            <a:fld id="{23FAA3F3-0104-7840-BAE3-079B95B70586}" type="datetimeFigureOut">
              <a:rPr lang="en-US" smtClean="0"/>
              <a:t>3/24/19</a:t>
            </a:fld>
            <a:endParaRPr lang="en-US"/>
          </a:p>
        </p:txBody>
      </p:sp>
      <p:sp>
        <p:nvSpPr>
          <p:cNvPr id="6" name="Footer Placeholder 5">
            <a:extLst>
              <a:ext uri="{FF2B5EF4-FFF2-40B4-BE49-F238E27FC236}">
                <a16:creationId xmlns:a16="http://schemas.microsoft.com/office/drawing/2014/main" id="{4A8F9807-0496-9D46-B6E6-62B96F8ADF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E12697-10D7-7C43-8097-0B1A2C08BA55}"/>
              </a:ext>
            </a:extLst>
          </p:cNvPr>
          <p:cNvSpPr>
            <a:spLocks noGrp="1"/>
          </p:cNvSpPr>
          <p:nvPr>
            <p:ph type="sldNum" sz="quarter" idx="12"/>
          </p:nvPr>
        </p:nvSpPr>
        <p:spPr/>
        <p:txBody>
          <a:bodyPr/>
          <a:lstStyle/>
          <a:p>
            <a:fld id="{8F424C54-8CEA-2949-AB42-747F5B6A3963}" type="slidenum">
              <a:rPr lang="en-US" smtClean="0"/>
              <a:t>‹#›</a:t>
            </a:fld>
            <a:endParaRPr lang="en-US"/>
          </a:p>
        </p:txBody>
      </p:sp>
    </p:spTree>
    <p:extLst>
      <p:ext uri="{BB962C8B-B14F-4D97-AF65-F5344CB8AC3E}">
        <p14:creationId xmlns:p14="http://schemas.microsoft.com/office/powerpoint/2010/main" val="4121880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332A7-0553-4F4F-AABF-7F0F18D602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B7BBFA-12AE-544B-A2E5-1F1772B409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DE9BD1-0F9B-494D-883D-8B8157C6D4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F834BBB-FA44-1E4D-B8FC-C14F34F5A4EF}"/>
              </a:ext>
            </a:extLst>
          </p:cNvPr>
          <p:cNvSpPr>
            <a:spLocks noGrp="1"/>
          </p:cNvSpPr>
          <p:nvPr>
            <p:ph type="dt" sz="half" idx="10"/>
          </p:nvPr>
        </p:nvSpPr>
        <p:spPr/>
        <p:txBody>
          <a:bodyPr/>
          <a:lstStyle/>
          <a:p>
            <a:fld id="{23FAA3F3-0104-7840-BAE3-079B95B70586}" type="datetimeFigureOut">
              <a:rPr lang="en-US" smtClean="0"/>
              <a:t>3/24/19</a:t>
            </a:fld>
            <a:endParaRPr lang="en-US"/>
          </a:p>
        </p:txBody>
      </p:sp>
      <p:sp>
        <p:nvSpPr>
          <p:cNvPr id="6" name="Footer Placeholder 5">
            <a:extLst>
              <a:ext uri="{FF2B5EF4-FFF2-40B4-BE49-F238E27FC236}">
                <a16:creationId xmlns:a16="http://schemas.microsoft.com/office/drawing/2014/main" id="{D4437270-D2AE-E541-BD1E-FC0A7D0F63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030EE6-DF22-964D-87C6-36F03CBC06D5}"/>
              </a:ext>
            </a:extLst>
          </p:cNvPr>
          <p:cNvSpPr>
            <a:spLocks noGrp="1"/>
          </p:cNvSpPr>
          <p:nvPr>
            <p:ph type="sldNum" sz="quarter" idx="12"/>
          </p:nvPr>
        </p:nvSpPr>
        <p:spPr/>
        <p:txBody>
          <a:bodyPr/>
          <a:lstStyle/>
          <a:p>
            <a:fld id="{8F424C54-8CEA-2949-AB42-747F5B6A3963}" type="slidenum">
              <a:rPr lang="en-US" smtClean="0"/>
              <a:t>‹#›</a:t>
            </a:fld>
            <a:endParaRPr lang="en-US"/>
          </a:p>
        </p:txBody>
      </p:sp>
    </p:spTree>
    <p:extLst>
      <p:ext uri="{BB962C8B-B14F-4D97-AF65-F5344CB8AC3E}">
        <p14:creationId xmlns:p14="http://schemas.microsoft.com/office/powerpoint/2010/main" val="3076619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CEC375-CD92-3C40-BA8A-071AD3C544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E08718-C2E8-A44D-B1BC-E3C2D85F48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2FF26A-E9D4-A040-B123-3339472CB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FAA3F3-0104-7840-BAE3-079B95B70586}" type="datetimeFigureOut">
              <a:rPr lang="en-US" smtClean="0"/>
              <a:t>3/24/19</a:t>
            </a:fld>
            <a:endParaRPr lang="en-US"/>
          </a:p>
        </p:txBody>
      </p:sp>
      <p:sp>
        <p:nvSpPr>
          <p:cNvPr id="5" name="Footer Placeholder 4">
            <a:extLst>
              <a:ext uri="{FF2B5EF4-FFF2-40B4-BE49-F238E27FC236}">
                <a16:creationId xmlns:a16="http://schemas.microsoft.com/office/drawing/2014/main" id="{DCBF6433-05D3-6D48-A668-7B9FD54144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630CAA-1D18-5541-95A3-3C78ADA5C7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24C54-8CEA-2949-AB42-747F5B6A3963}" type="slidenum">
              <a:rPr lang="en-US" smtClean="0"/>
              <a:t>‹#›</a:t>
            </a:fld>
            <a:endParaRPr lang="en-US"/>
          </a:p>
        </p:txBody>
      </p:sp>
    </p:spTree>
    <p:extLst>
      <p:ext uri="{BB962C8B-B14F-4D97-AF65-F5344CB8AC3E}">
        <p14:creationId xmlns:p14="http://schemas.microsoft.com/office/powerpoint/2010/main" val="36601596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852133-01E3-2548-B6FA-B94331BEB573}"/>
              </a:ext>
            </a:extLst>
          </p:cNvPr>
          <p:cNvSpPr>
            <a:spLocks noGrp="1"/>
          </p:cNvSpPr>
          <p:nvPr>
            <p:ph type="ctrTitle"/>
          </p:nvPr>
        </p:nvSpPr>
        <p:spPr>
          <a:xfrm>
            <a:off x="1631714" y="1255060"/>
            <a:ext cx="8686799" cy="1855693"/>
          </a:xfrm>
        </p:spPr>
        <p:txBody>
          <a:bodyPr>
            <a:noAutofit/>
          </a:bodyPr>
          <a:lstStyle/>
          <a:p>
            <a:r>
              <a:rPr lang="en-US" sz="4000" dirty="0">
                <a:latin typeface="Arial" panose="020B0604020202020204" pitchFamily="34" charset="0"/>
                <a:cs typeface="Arial" panose="020B0604020202020204" pitchFamily="34" charset="0"/>
              </a:rPr>
              <a:t>Network-based association study of protein sets and applications in gene ontology enrichment analysis</a:t>
            </a:r>
          </a:p>
        </p:txBody>
      </p:sp>
      <p:sp>
        <p:nvSpPr>
          <p:cNvPr id="5" name="TextBox 4">
            <a:extLst>
              <a:ext uri="{FF2B5EF4-FFF2-40B4-BE49-F238E27FC236}">
                <a16:creationId xmlns:a16="http://schemas.microsoft.com/office/drawing/2014/main" id="{B9D5CB68-523D-0348-B316-807E4577632F}"/>
              </a:ext>
            </a:extLst>
          </p:cNvPr>
          <p:cNvSpPr txBox="1"/>
          <p:nvPr/>
        </p:nvSpPr>
        <p:spPr>
          <a:xfrm>
            <a:off x="2713643" y="3377915"/>
            <a:ext cx="6522940" cy="1938992"/>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Hao-Bo Guo</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College of Engineering and Computer Science</a:t>
            </a:r>
          </a:p>
          <a:p>
            <a:pPr algn="ctr"/>
            <a:r>
              <a:rPr lang="en-US" sz="2400" dirty="0" err="1">
                <a:latin typeface="Arial" panose="020B0604020202020204" pitchFamily="34" charset="0"/>
                <a:cs typeface="Arial" panose="020B0604020202020204" pitchFamily="34" charset="0"/>
              </a:rPr>
              <a:t>SimCenter</a:t>
            </a:r>
            <a:endParaRPr lang="en-US" sz="24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The University of Tenness at Chattanooga</a:t>
            </a:r>
          </a:p>
        </p:txBody>
      </p:sp>
      <p:pic>
        <p:nvPicPr>
          <p:cNvPr id="6" name="Picture 5">
            <a:extLst>
              <a:ext uri="{FF2B5EF4-FFF2-40B4-BE49-F238E27FC236}">
                <a16:creationId xmlns:a16="http://schemas.microsoft.com/office/drawing/2014/main" id="{91AAF1E7-7287-D147-818B-CB3FD000348A}"/>
              </a:ext>
            </a:extLst>
          </p:cNvPr>
          <p:cNvPicPr>
            <a:picLocks noChangeAspect="1"/>
          </p:cNvPicPr>
          <p:nvPr/>
        </p:nvPicPr>
        <p:blipFill>
          <a:blip r:embed="rId2"/>
          <a:stretch>
            <a:fillRect/>
          </a:stretch>
        </p:blipFill>
        <p:spPr>
          <a:xfrm>
            <a:off x="3610114" y="5316907"/>
            <a:ext cx="4436962" cy="645454"/>
          </a:xfrm>
          <a:prstGeom prst="rect">
            <a:avLst/>
          </a:prstGeom>
        </p:spPr>
      </p:pic>
    </p:spTree>
    <p:extLst>
      <p:ext uri="{BB962C8B-B14F-4D97-AF65-F5344CB8AC3E}">
        <p14:creationId xmlns:p14="http://schemas.microsoft.com/office/powerpoint/2010/main" val="565360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1861EE-CCC9-F84C-8974-50B7C27F0B01}"/>
              </a:ext>
            </a:extLst>
          </p:cNvPr>
          <p:cNvSpPr txBox="1"/>
          <p:nvPr/>
        </p:nvSpPr>
        <p:spPr>
          <a:xfrm>
            <a:off x="642257" y="5366657"/>
            <a:ext cx="11244942" cy="646331"/>
          </a:xfrm>
          <a:prstGeom prst="rect">
            <a:avLst/>
          </a:prstGeom>
          <a:noFill/>
        </p:spPr>
        <p:txBody>
          <a:bodyPr wrap="square" rtlCol="0">
            <a:spAutoFit/>
          </a:bodyPr>
          <a:lstStyle/>
          <a:p>
            <a:r>
              <a:rPr lang="en-US" b="1"/>
              <a:t>Figure 3</a:t>
            </a:r>
            <a:r>
              <a:rPr lang="en-US"/>
              <a:t>. (continued) (</a:t>
            </a:r>
            <a:r>
              <a:rPr lang="en-US" b="1"/>
              <a:t>B</a:t>
            </a:r>
            <a:r>
              <a:rPr lang="en-US"/>
              <a:t>) Cluster II includes 12 sets in which numbers of type I and type II proteins in </a:t>
            </a:r>
            <a:r>
              <a:rPr lang="en-US" i="1"/>
              <a:t>S</a:t>
            </a:r>
            <a:r>
              <a:rPr lang="en-US" i="1" baseline="-25000"/>
              <a:t>BP1</a:t>
            </a:r>
            <a:r>
              <a:rPr lang="en-US"/>
              <a:t> are close to each other, and both are larger than that of type III proteins. Two examples of </a:t>
            </a:r>
            <a:r>
              <a:rPr lang="en-US" i="1"/>
              <a:t>S</a:t>
            </a:r>
            <a:r>
              <a:rPr lang="en-US" i="1" baseline="-25000"/>
              <a:t>BP1</a:t>
            </a:r>
            <a:r>
              <a:rPr lang="en-US"/>
              <a:t> from set1 and set27 are shown. </a:t>
            </a:r>
          </a:p>
        </p:txBody>
      </p:sp>
      <p:sp>
        <p:nvSpPr>
          <p:cNvPr id="6" name="TextBox 5">
            <a:extLst>
              <a:ext uri="{FF2B5EF4-FFF2-40B4-BE49-F238E27FC236}">
                <a16:creationId xmlns:a16="http://schemas.microsoft.com/office/drawing/2014/main" id="{CB69806B-34B4-5340-AD86-ADCBC62C9009}"/>
              </a:ext>
            </a:extLst>
          </p:cNvPr>
          <p:cNvSpPr txBox="1"/>
          <p:nvPr/>
        </p:nvSpPr>
        <p:spPr>
          <a:xfrm>
            <a:off x="1401494" y="4201378"/>
            <a:ext cx="3638817" cy="553998"/>
          </a:xfrm>
          <a:prstGeom prst="rect">
            <a:avLst/>
          </a:prstGeom>
          <a:noFill/>
        </p:spPr>
        <p:txBody>
          <a:bodyPr wrap="none" lIns="0" tIns="0" rIns="0" bIns="0" rtlCol="0">
            <a:spAutoFit/>
          </a:bodyPr>
          <a:lstStyle/>
          <a:p>
            <a:r>
              <a:rPr lang="en-US" sz="1200">
                <a:solidFill>
                  <a:srgbClr val="FF0000"/>
                </a:solidFill>
                <a:latin typeface="Arial" panose="020B0604020202020204" pitchFamily="34" charset="0"/>
                <a:cs typeface="Arial" panose="020B0604020202020204" pitchFamily="34" charset="0"/>
              </a:rPr>
              <a:t>R</a:t>
            </a:r>
            <a:r>
              <a:rPr lang="en-US" sz="1200">
                <a:latin typeface="Arial" panose="020B0604020202020204" pitchFamily="34" charset="0"/>
                <a:cs typeface="Arial" panose="020B0604020202020204" pitchFamily="34" charset="0"/>
              </a:rPr>
              <a:t> (type 1): proteins from set </a:t>
            </a:r>
            <a:r>
              <a:rPr lang="en-US" sz="1200" i="1">
                <a:latin typeface="Cambria Math" panose="02040503050406030204" pitchFamily="18" charset="0"/>
                <a:ea typeface="Cambria Math" panose="02040503050406030204" pitchFamily="18" charset="0"/>
                <a:cs typeface="Arial" panose="020B0604020202020204" pitchFamily="34" charset="0"/>
              </a:rPr>
              <a:t>P</a:t>
            </a:r>
            <a:r>
              <a:rPr lang="en-US" sz="1200">
                <a:latin typeface="Arial" panose="020B0604020202020204" pitchFamily="34" charset="0"/>
                <a:cs typeface="Arial" panose="020B0604020202020204" pitchFamily="34" charset="0"/>
              </a:rPr>
              <a:t> but do not carry </a:t>
            </a:r>
            <a:r>
              <a:rPr lang="en-US" sz="1200" i="1">
                <a:latin typeface="Cambria Math" panose="02040503050406030204" pitchFamily="18" charset="0"/>
                <a:ea typeface="Cambria Math" panose="02040503050406030204" pitchFamily="18" charset="0"/>
                <a:cs typeface="Arial" panose="020B0604020202020204" pitchFamily="34" charset="0"/>
              </a:rPr>
              <a:t>f</a:t>
            </a:r>
            <a:r>
              <a:rPr lang="en-US" sz="1200" i="1" baseline="-25000">
                <a:latin typeface="Cambria Math" panose="02040503050406030204" pitchFamily="18" charset="0"/>
                <a:ea typeface="Cambria Math" panose="02040503050406030204" pitchFamily="18" charset="0"/>
                <a:cs typeface="Arial" panose="020B0604020202020204" pitchFamily="34" charset="0"/>
              </a:rPr>
              <a:t>i</a:t>
            </a:r>
          </a:p>
          <a:p>
            <a:r>
              <a:rPr lang="en-US" sz="1200">
                <a:solidFill>
                  <a:srgbClr val="0432FF"/>
                </a:solidFill>
                <a:latin typeface="Arial" panose="020B0604020202020204" pitchFamily="34" charset="0"/>
                <a:cs typeface="Arial" panose="020B0604020202020204" pitchFamily="34" charset="0"/>
              </a:rPr>
              <a:t>B</a:t>
            </a:r>
            <a:r>
              <a:rPr lang="en-US" sz="1200">
                <a:latin typeface="Arial" panose="020B0604020202020204" pitchFamily="34" charset="0"/>
                <a:cs typeface="Arial" panose="020B0604020202020204" pitchFamily="34" charset="0"/>
              </a:rPr>
              <a:t> (type 2): proteins carry </a:t>
            </a:r>
            <a:r>
              <a:rPr lang="en-US" sz="1200" i="1">
                <a:latin typeface="Cambria Math" panose="02040503050406030204" pitchFamily="18" charset="0"/>
                <a:ea typeface="Cambria Math" panose="02040503050406030204" pitchFamily="18" charset="0"/>
                <a:cs typeface="Arial" panose="020B0604020202020204" pitchFamily="34" charset="0"/>
              </a:rPr>
              <a:t>f</a:t>
            </a:r>
            <a:r>
              <a:rPr lang="en-US" sz="1200" i="1" baseline="-25000">
                <a:latin typeface="Cambria Math" panose="02040503050406030204" pitchFamily="18" charset="0"/>
                <a:ea typeface="Cambria Math" panose="02040503050406030204" pitchFamily="18" charset="0"/>
                <a:cs typeface="Arial" panose="020B0604020202020204" pitchFamily="34" charset="0"/>
              </a:rPr>
              <a:t>i</a:t>
            </a:r>
            <a:r>
              <a:rPr lang="en-US" sz="1200">
                <a:latin typeface="Arial" panose="020B0604020202020204" pitchFamily="34" charset="0"/>
                <a:cs typeface="Arial" panose="020B0604020202020204" pitchFamily="34" charset="0"/>
              </a:rPr>
              <a:t>  but do not belong to set </a:t>
            </a:r>
            <a:r>
              <a:rPr lang="en-US" sz="1200" i="1">
                <a:latin typeface="Arial" panose="020B0604020202020204" pitchFamily="34" charset="0"/>
                <a:cs typeface="Arial" panose="020B0604020202020204" pitchFamily="34" charset="0"/>
              </a:rPr>
              <a:t>P</a:t>
            </a:r>
          </a:p>
          <a:p>
            <a:r>
              <a:rPr lang="en-US" sz="1200">
                <a:solidFill>
                  <a:srgbClr val="FFC000"/>
                </a:solidFill>
                <a:latin typeface="Arial" panose="020B0604020202020204" pitchFamily="34" charset="0"/>
                <a:cs typeface="Arial" panose="020B0604020202020204" pitchFamily="34" charset="0"/>
              </a:rPr>
              <a:t>Y</a:t>
            </a:r>
            <a:r>
              <a:rPr lang="en-US" sz="1200">
                <a:latin typeface="Arial" panose="020B0604020202020204" pitchFamily="34" charset="0"/>
                <a:cs typeface="Arial" panose="020B0604020202020204" pitchFamily="34" charset="0"/>
              </a:rPr>
              <a:t> (type 3): protein belong to set </a:t>
            </a:r>
            <a:r>
              <a:rPr lang="en-US" sz="1200" i="1">
                <a:latin typeface="Arial" panose="020B0604020202020204" pitchFamily="34" charset="0"/>
                <a:cs typeface="Arial" panose="020B0604020202020204" pitchFamily="34" charset="0"/>
              </a:rPr>
              <a:t>P</a:t>
            </a:r>
            <a:r>
              <a:rPr lang="en-US" sz="1200">
                <a:latin typeface="Arial" panose="020B0604020202020204" pitchFamily="34" charset="0"/>
                <a:cs typeface="Arial" panose="020B0604020202020204" pitchFamily="34" charset="0"/>
              </a:rPr>
              <a:t> and carry </a:t>
            </a:r>
            <a:r>
              <a:rPr lang="en-US" sz="1200" i="1">
                <a:latin typeface="Cambria Math" panose="02040503050406030204" pitchFamily="18" charset="0"/>
                <a:ea typeface="Cambria Math" panose="02040503050406030204" pitchFamily="18" charset="0"/>
                <a:cs typeface="Arial" panose="020B0604020202020204" pitchFamily="34" charset="0"/>
              </a:rPr>
              <a:t>f</a:t>
            </a:r>
            <a:r>
              <a:rPr lang="en-US" sz="1200" i="1" baseline="-25000">
                <a:latin typeface="Cambria Math" panose="02040503050406030204" pitchFamily="18" charset="0"/>
                <a:ea typeface="Cambria Math" panose="02040503050406030204" pitchFamily="18" charset="0"/>
                <a:cs typeface="Arial" panose="020B0604020202020204" pitchFamily="34" charset="0"/>
              </a:rPr>
              <a:t>i</a:t>
            </a:r>
          </a:p>
        </p:txBody>
      </p:sp>
      <p:pic>
        <p:nvPicPr>
          <p:cNvPr id="7" name="Picture 6">
            <a:extLst>
              <a:ext uri="{FF2B5EF4-FFF2-40B4-BE49-F238E27FC236}">
                <a16:creationId xmlns:a16="http://schemas.microsoft.com/office/drawing/2014/main" id="{D402C861-5861-9F4F-A3B3-B5191FAE8115}"/>
              </a:ext>
            </a:extLst>
          </p:cNvPr>
          <p:cNvPicPr>
            <a:picLocks noChangeAspect="1"/>
          </p:cNvPicPr>
          <p:nvPr/>
        </p:nvPicPr>
        <p:blipFill rotWithShape="1">
          <a:blip r:embed="rId2"/>
          <a:srcRect l="13715" r="17955" b="29785"/>
          <a:stretch/>
        </p:blipFill>
        <p:spPr>
          <a:xfrm>
            <a:off x="1646811" y="1296372"/>
            <a:ext cx="2988672" cy="594249"/>
          </a:xfrm>
          <a:prstGeom prst="rect">
            <a:avLst/>
          </a:prstGeom>
        </p:spPr>
      </p:pic>
      <p:sp>
        <p:nvSpPr>
          <p:cNvPr id="8" name="TextBox 7">
            <a:extLst>
              <a:ext uri="{FF2B5EF4-FFF2-40B4-BE49-F238E27FC236}">
                <a16:creationId xmlns:a16="http://schemas.microsoft.com/office/drawing/2014/main" id="{2401A0F3-C553-4B43-B25D-6B48558D983D}"/>
              </a:ext>
            </a:extLst>
          </p:cNvPr>
          <p:cNvSpPr txBox="1"/>
          <p:nvPr/>
        </p:nvSpPr>
        <p:spPr>
          <a:xfrm>
            <a:off x="1401494" y="1202672"/>
            <a:ext cx="309700" cy="369332"/>
          </a:xfrm>
          <a:prstGeom prst="rect">
            <a:avLst/>
          </a:prstGeom>
          <a:noFill/>
        </p:spPr>
        <p:txBody>
          <a:bodyPr wrap="none" rtlCol="0">
            <a:spAutoFit/>
          </a:bodyPr>
          <a:lstStyle/>
          <a:p>
            <a:r>
              <a:rPr lang="en-US">
                <a:solidFill>
                  <a:srgbClr val="FF0000"/>
                </a:solidFill>
              </a:rPr>
              <a:t>R</a:t>
            </a:r>
          </a:p>
        </p:txBody>
      </p:sp>
      <p:sp>
        <p:nvSpPr>
          <p:cNvPr id="9" name="TextBox 8">
            <a:extLst>
              <a:ext uri="{FF2B5EF4-FFF2-40B4-BE49-F238E27FC236}">
                <a16:creationId xmlns:a16="http://schemas.microsoft.com/office/drawing/2014/main" id="{723D6704-61AB-3248-9B2A-8C02E32ACFA4}"/>
              </a:ext>
            </a:extLst>
          </p:cNvPr>
          <p:cNvSpPr txBox="1"/>
          <p:nvPr/>
        </p:nvSpPr>
        <p:spPr>
          <a:xfrm>
            <a:off x="2980302" y="999652"/>
            <a:ext cx="309700" cy="369332"/>
          </a:xfrm>
          <a:prstGeom prst="rect">
            <a:avLst/>
          </a:prstGeom>
          <a:noFill/>
        </p:spPr>
        <p:txBody>
          <a:bodyPr wrap="none" rtlCol="0">
            <a:spAutoFit/>
          </a:bodyPr>
          <a:lstStyle/>
          <a:p>
            <a:r>
              <a:rPr lang="en-US">
                <a:solidFill>
                  <a:srgbClr val="0432FF"/>
                </a:solidFill>
              </a:rPr>
              <a:t>B</a:t>
            </a:r>
          </a:p>
        </p:txBody>
      </p:sp>
      <p:sp>
        <p:nvSpPr>
          <p:cNvPr id="10" name="TextBox 9">
            <a:extLst>
              <a:ext uri="{FF2B5EF4-FFF2-40B4-BE49-F238E27FC236}">
                <a16:creationId xmlns:a16="http://schemas.microsoft.com/office/drawing/2014/main" id="{57C2E913-973B-4C45-A546-B9A7BA9F6745}"/>
              </a:ext>
            </a:extLst>
          </p:cNvPr>
          <p:cNvSpPr txBox="1"/>
          <p:nvPr/>
        </p:nvSpPr>
        <p:spPr>
          <a:xfrm>
            <a:off x="4338607" y="1430241"/>
            <a:ext cx="296876" cy="369332"/>
          </a:xfrm>
          <a:prstGeom prst="rect">
            <a:avLst/>
          </a:prstGeom>
          <a:noFill/>
        </p:spPr>
        <p:txBody>
          <a:bodyPr wrap="none" rtlCol="0">
            <a:spAutoFit/>
          </a:bodyPr>
          <a:lstStyle/>
          <a:p>
            <a:r>
              <a:rPr lang="en-US">
                <a:solidFill>
                  <a:srgbClr val="FFC000"/>
                </a:solidFill>
              </a:rPr>
              <a:t>Y</a:t>
            </a:r>
          </a:p>
        </p:txBody>
      </p:sp>
      <p:pic>
        <p:nvPicPr>
          <p:cNvPr id="2" name="Picture 1">
            <a:extLst>
              <a:ext uri="{FF2B5EF4-FFF2-40B4-BE49-F238E27FC236}">
                <a16:creationId xmlns:a16="http://schemas.microsoft.com/office/drawing/2014/main" id="{FBA3A1F5-F684-2541-BD59-000489303522}"/>
              </a:ext>
            </a:extLst>
          </p:cNvPr>
          <p:cNvPicPr>
            <a:picLocks noChangeAspect="1"/>
          </p:cNvPicPr>
          <p:nvPr/>
        </p:nvPicPr>
        <p:blipFill>
          <a:blip r:embed="rId3"/>
          <a:stretch>
            <a:fillRect/>
          </a:stretch>
        </p:blipFill>
        <p:spPr>
          <a:xfrm>
            <a:off x="1286514" y="1890621"/>
            <a:ext cx="9245600" cy="2908300"/>
          </a:xfrm>
          <a:prstGeom prst="rect">
            <a:avLst/>
          </a:prstGeom>
        </p:spPr>
      </p:pic>
      <p:sp>
        <p:nvSpPr>
          <p:cNvPr id="11" name="TextBox 10">
            <a:extLst>
              <a:ext uri="{FF2B5EF4-FFF2-40B4-BE49-F238E27FC236}">
                <a16:creationId xmlns:a16="http://schemas.microsoft.com/office/drawing/2014/main" id="{7D71BA2B-DEDA-7E4E-A443-4EB54DC07AA5}"/>
              </a:ext>
            </a:extLst>
          </p:cNvPr>
          <p:cNvSpPr txBox="1"/>
          <p:nvPr/>
        </p:nvSpPr>
        <p:spPr>
          <a:xfrm>
            <a:off x="449548" y="199581"/>
            <a:ext cx="410240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Three groups of protein sets</a:t>
            </a:r>
          </a:p>
        </p:txBody>
      </p:sp>
    </p:spTree>
    <p:extLst>
      <p:ext uri="{BB962C8B-B14F-4D97-AF65-F5344CB8AC3E}">
        <p14:creationId xmlns:p14="http://schemas.microsoft.com/office/powerpoint/2010/main" val="1714673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555E2A-5C35-9643-B9CD-31987AFED8C3}"/>
              </a:ext>
            </a:extLst>
          </p:cNvPr>
          <p:cNvSpPr txBox="1"/>
          <p:nvPr/>
        </p:nvSpPr>
        <p:spPr>
          <a:xfrm>
            <a:off x="642257" y="5366657"/>
            <a:ext cx="11244942" cy="923330"/>
          </a:xfrm>
          <a:prstGeom prst="rect">
            <a:avLst/>
          </a:prstGeom>
          <a:noFill/>
        </p:spPr>
        <p:txBody>
          <a:bodyPr wrap="square" rtlCol="0">
            <a:spAutoFit/>
          </a:bodyPr>
          <a:lstStyle/>
          <a:p>
            <a:r>
              <a:rPr lang="en-US" b="1"/>
              <a:t>Figure 3</a:t>
            </a:r>
            <a:r>
              <a:rPr lang="en-US"/>
              <a:t>. (continued) (</a:t>
            </a:r>
            <a:r>
              <a:rPr lang="en-US" b="1"/>
              <a:t>C</a:t>
            </a:r>
            <a:r>
              <a:rPr lang="en-US"/>
              <a:t>) Cluster III includes 12 sets in which type I proteins are higher than type 2 or type 3 proteins in </a:t>
            </a:r>
            <a:r>
              <a:rPr lang="en-US" i="1"/>
              <a:t>S</a:t>
            </a:r>
            <a:r>
              <a:rPr lang="en-US" i="1" baseline="-25000"/>
              <a:t>BP1</a:t>
            </a:r>
            <a:r>
              <a:rPr lang="en-US"/>
              <a:t>. Two examples of </a:t>
            </a:r>
            <a:r>
              <a:rPr lang="en-US" i="1"/>
              <a:t>S</a:t>
            </a:r>
            <a:r>
              <a:rPr lang="en-US" i="1" baseline="-25000"/>
              <a:t>BP1</a:t>
            </a:r>
            <a:r>
              <a:rPr lang="en-US"/>
              <a:t> from set7 and set3 are shown. Set3 is an extreme case and the only protein set that none of the top-10 enriched BP terms by NetBAS has been captured by DAVID.</a:t>
            </a:r>
          </a:p>
        </p:txBody>
      </p:sp>
      <p:pic>
        <p:nvPicPr>
          <p:cNvPr id="7" name="Picture 6">
            <a:extLst>
              <a:ext uri="{FF2B5EF4-FFF2-40B4-BE49-F238E27FC236}">
                <a16:creationId xmlns:a16="http://schemas.microsoft.com/office/drawing/2014/main" id="{9D6B2BCF-95AC-C94B-99A4-84288FE5E8F8}"/>
              </a:ext>
            </a:extLst>
          </p:cNvPr>
          <p:cNvPicPr>
            <a:picLocks noChangeAspect="1"/>
          </p:cNvPicPr>
          <p:nvPr/>
        </p:nvPicPr>
        <p:blipFill rotWithShape="1">
          <a:blip r:embed="rId2"/>
          <a:srcRect l="14035" r="17455" b="31139"/>
          <a:stretch/>
        </p:blipFill>
        <p:spPr>
          <a:xfrm>
            <a:off x="1286514" y="1336521"/>
            <a:ext cx="2996545" cy="582790"/>
          </a:xfrm>
          <a:prstGeom prst="rect">
            <a:avLst/>
          </a:prstGeom>
        </p:spPr>
      </p:pic>
      <p:sp>
        <p:nvSpPr>
          <p:cNvPr id="8" name="TextBox 7">
            <a:extLst>
              <a:ext uri="{FF2B5EF4-FFF2-40B4-BE49-F238E27FC236}">
                <a16:creationId xmlns:a16="http://schemas.microsoft.com/office/drawing/2014/main" id="{FA073822-DB30-B244-B459-8AB5E0F76931}"/>
              </a:ext>
            </a:extLst>
          </p:cNvPr>
          <p:cNvSpPr txBox="1"/>
          <p:nvPr/>
        </p:nvSpPr>
        <p:spPr>
          <a:xfrm>
            <a:off x="1035163" y="1105335"/>
            <a:ext cx="309700" cy="369332"/>
          </a:xfrm>
          <a:prstGeom prst="rect">
            <a:avLst/>
          </a:prstGeom>
          <a:noFill/>
        </p:spPr>
        <p:txBody>
          <a:bodyPr wrap="none" rtlCol="0">
            <a:spAutoFit/>
          </a:bodyPr>
          <a:lstStyle/>
          <a:p>
            <a:r>
              <a:rPr lang="en-US" dirty="0">
                <a:solidFill>
                  <a:srgbClr val="FF0000"/>
                </a:solidFill>
              </a:rPr>
              <a:t>R</a:t>
            </a:r>
          </a:p>
        </p:txBody>
      </p:sp>
      <p:sp>
        <p:nvSpPr>
          <p:cNvPr id="9" name="TextBox 8">
            <a:extLst>
              <a:ext uri="{FF2B5EF4-FFF2-40B4-BE49-F238E27FC236}">
                <a16:creationId xmlns:a16="http://schemas.microsoft.com/office/drawing/2014/main" id="{3C257932-59DE-0949-9C14-DD574539A356}"/>
              </a:ext>
            </a:extLst>
          </p:cNvPr>
          <p:cNvSpPr txBox="1"/>
          <p:nvPr/>
        </p:nvSpPr>
        <p:spPr>
          <a:xfrm>
            <a:off x="2602085" y="1300387"/>
            <a:ext cx="309700" cy="369332"/>
          </a:xfrm>
          <a:prstGeom prst="rect">
            <a:avLst/>
          </a:prstGeom>
          <a:noFill/>
        </p:spPr>
        <p:txBody>
          <a:bodyPr wrap="none" rtlCol="0">
            <a:spAutoFit/>
          </a:bodyPr>
          <a:lstStyle/>
          <a:p>
            <a:r>
              <a:rPr lang="en-US" dirty="0">
                <a:solidFill>
                  <a:srgbClr val="0432FF"/>
                </a:solidFill>
              </a:rPr>
              <a:t>B</a:t>
            </a:r>
          </a:p>
        </p:txBody>
      </p:sp>
      <p:sp>
        <p:nvSpPr>
          <p:cNvPr id="10" name="TextBox 9">
            <a:extLst>
              <a:ext uri="{FF2B5EF4-FFF2-40B4-BE49-F238E27FC236}">
                <a16:creationId xmlns:a16="http://schemas.microsoft.com/office/drawing/2014/main" id="{EFF48BA0-8A02-3949-BBE2-9B510B8AFB41}"/>
              </a:ext>
            </a:extLst>
          </p:cNvPr>
          <p:cNvSpPr txBox="1"/>
          <p:nvPr/>
        </p:nvSpPr>
        <p:spPr>
          <a:xfrm>
            <a:off x="3986183" y="1443250"/>
            <a:ext cx="296876" cy="369332"/>
          </a:xfrm>
          <a:prstGeom prst="rect">
            <a:avLst/>
          </a:prstGeom>
          <a:noFill/>
        </p:spPr>
        <p:txBody>
          <a:bodyPr wrap="none" rtlCol="0">
            <a:spAutoFit/>
          </a:bodyPr>
          <a:lstStyle/>
          <a:p>
            <a:r>
              <a:rPr lang="en-US">
                <a:solidFill>
                  <a:srgbClr val="FFC000"/>
                </a:solidFill>
              </a:rPr>
              <a:t>Y</a:t>
            </a:r>
          </a:p>
        </p:txBody>
      </p:sp>
      <p:sp>
        <p:nvSpPr>
          <p:cNvPr id="11" name="TextBox 10">
            <a:extLst>
              <a:ext uri="{FF2B5EF4-FFF2-40B4-BE49-F238E27FC236}">
                <a16:creationId xmlns:a16="http://schemas.microsoft.com/office/drawing/2014/main" id="{60081E31-3594-0742-80A2-0E5EC616F63E}"/>
              </a:ext>
            </a:extLst>
          </p:cNvPr>
          <p:cNvSpPr txBox="1"/>
          <p:nvPr/>
        </p:nvSpPr>
        <p:spPr>
          <a:xfrm>
            <a:off x="449548" y="199581"/>
            <a:ext cx="410240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Three groups of protein sets</a:t>
            </a:r>
          </a:p>
        </p:txBody>
      </p:sp>
      <p:pic>
        <p:nvPicPr>
          <p:cNvPr id="2" name="Picture 1">
            <a:extLst>
              <a:ext uri="{FF2B5EF4-FFF2-40B4-BE49-F238E27FC236}">
                <a16:creationId xmlns:a16="http://schemas.microsoft.com/office/drawing/2014/main" id="{8265C457-97F1-1A48-B9D9-2A7D82E6F39D}"/>
              </a:ext>
            </a:extLst>
          </p:cNvPr>
          <p:cNvPicPr>
            <a:picLocks noChangeAspect="1"/>
          </p:cNvPicPr>
          <p:nvPr/>
        </p:nvPicPr>
        <p:blipFill>
          <a:blip r:embed="rId3"/>
          <a:stretch>
            <a:fillRect/>
          </a:stretch>
        </p:blipFill>
        <p:spPr>
          <a:xfrm>
            <a:off x="1035163" y="1768401"/>
            <a:ext cx="9220200" cy="3086100"/>
          </a:xfrm>
          <a:prstGeom prst="rect">
            <a:avLst/>
          </a:prstGeom>
        </p:spPr>
      </p:pic>
    </p:spTree>
    <p:extLst>
      <p:ext uri="{BB962C8B-B14F-4D97-AF65-F5344CB8AC3E}">
        <p14:creationId xmlns:p14="http://schemas.microsoft.com/office/powerpoint/2010/main" val="1047041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B51107-5CAE-074E-AED3-A3DEEAF4BB43}"/>
              </a:ext>
            </a:extLst>
          </p:cNvPr>
          <p:cNvSpPr/>
          <p:nvPr/>
        </p:nvSpPr>
        <p:spPr>
          <a:xfrm>
            <a:off x="342575" y="1644673"/>
            <a:ext cx="6574971" cy="369332"/>
          </a:xfrm>
          <a:prstGeom prst="rect">
            <a:avLst/>
          </a:prstGeom>
        </p:spPr>
        <p:txBody>
          <a:bodyPr wrap="square">
            <a:spAutoFit/>
          </a:bodyPr>
          <a:lstStyle/>
          <a:p>
            <a:r>
              <a:rPr lang="en-US" dirty="0">
                <a:latin typeface="Arial" panose="020B0604020202020204" pitchFamily="34" charset="0"/>
                <a:ea typeface="DengXian" panose="02010600030101010101" pitchFamily="2" charset="-122"/>
                <a:cs typeface="Times New Roman" panose="02020603050405020304" pitchFamily="18" charset="0"/>
              </a:rPr>
              <a:t>Table 2. Average properties of the three groups of protein sets</a:t>
            </a:r>
            <a:endParaRPr lang="en-US" dirty="0">
              <a:latin typeface="Calibri" panose="020F0502020204030204" pitchFamily="34" charset="0"/>
              <a:ea typeface="DengXian" panose="02010600030101010101" pitchFamily="2" charset="-122"/>
              <a:cs typeface="Times New Roman" panose="02020603050405020304" pitchFamily="18" charset="0"/>
            </a:endParaRPr>
          </a:p>
        </p:txBody>
      </p:sp>
      <p:graphicFrame>
        <p:nvGraphicFramePr>
          <p:cNvPr id="2" name="Table 1">
            <a:extLst>
              <a:ext uri="{FF2B5EF4-FFF2-40B4-BE49-F238E27FC236}">
                <a16:creationId xmlns:a16="http://schemas.microsoft.com/office/drawing/2014/main" id="{A55762D6-42D3-8B4E-BEC5-21A955AA0988}"/>
              </a:ext>
            </a:extLst>
          </p:cNvPr>
          <p:cNvGraphicFramePr>
            <a:graphicFrameLocks noGrp="1"/>
          </p:cNvGraphicFramePr>
          <p:nvPr>
            <p:extLst>
              <p:ext uri="{D42A27DB-BD31-4B8C-83A1-F6EECF244321}">
                <p14:modId xmlns:p14="http://schemas.microsoft.com/office/powerpoint/2010/main" val="3895103329"/>
              </p:ext>
            </p:extLst>
          </p:nvPr>
        </p:nvGraphicFramePr>
        <p:xfrm>
          <a:off x="475129" y="2123188"/>
          <a:ext cx="11582397" cy="1219200"/>
        </p:xfrm>
        <a:graphic>
          <a:graphicData uri="http://schemas.openxmlformats.org/drawingml/2006/table">
            <a:tbl>
              <a:tblPr firstRow="1" firstCol="1" bandRow="1">
                <a:tableStyleId>{5C22544A-7EE6-4342-B048-85BDC9FD1C3A}</a:tableStyleId>
              </a:tblPr>
              <a:tblGrid>
                <a:gridCol w="1074655">
                  <a:extLst>
                    <a:ext uri="{9D8B030D-6E8A-4147-A177-3AD203B41FA5}">
                      <a16:colId xmlns:a16="http://schemas.microsoft.com/office/drawing/2014/main" val="954033666"/>
                    </a:ext>
                  </a:extLst>
                </a:gridCol>
                <a:gridCol w="955249">
                  <a:extLst>
                    <a:ext uri="{9D8B030D-6E8A-4147-A177-3AD203B41FA5}">
                      <a16:colId xmlns:a16="http://schemas.microsoft.com/office/drawing/2014/main" val="3092539590"/>
                    </a:ext>
                  </a:extLst>
                </a:gridCol>
                <a:gridCol w="1074655">
                  <a:extLst>
                    <a:ext uri="{9D8B030D-6E8A-4147-A177-3AD203B41FA5}">
                      <a16:colId xmlns:a16="http://schemas.microsoft.com/office/drawing/2014/main" val="1257266162"/>
                    </a:ext>
                  </a:extLst>
                </a:gridCol>
                <a:gridCol w="955249">
                  <a:extLst>
                    <a:ext uri="{9D8B030D-6E8A-4147-A177-3AD203B41FA5}">
                      <a16:colId xmlns:a16="http://schemas.microsoft.com/office/drawing/2014/main" val="1947358075"/>
                    </a:ext>
                  </a:extLst>
                </a:gridCol>
                <a:gridCol w="955249">
                  <a:extLst>
                    <a:ext uri="{9D8B030D-6E8A-4147-A177-3AD203B41FA5}">
                      <a16:colId xmlns:a16="http://schemas.microsoft.com/office/drawing/2014/main" val="3697974337"/>
                    </a:ext>
                  </a:extLst>
                </a:gridCol>
                <a:gridCol w="1074655">
                  <a:extLst>
                    <a:ext uri="{9D8B030D-6E8A-4147-A177-3AD203B41FA5}">
                      <a16:colId xmlns:a16="http://schemas.microsoft.com/office/drawing/2014/main" val="4025200455"/>
                    </a:ext>
                  </a:extLst>
                </a:gridCol>
                <a:gridCol w="955249">
                  <a:extLst>
                    <a:ext uri="{9D8B030D-6E8A-4147-A177-3AD203B41FA5}">
                      <a16:colId xmlns:a16="http://schemas.microsoft.com/office/drawing/2014/main" val="283777855"/>
                    </a:ext>
                  </a:extLst>
                </a:gridCol>
                <a:gridCol w="955249">
                  <a:extLst>
                    <a:ext uri="{9D8B030D-6E8A-4147-A177-3AD203B41FA5}">
                      <a16:colId xmlns:a16="http://schemas.microsoft.com/office/drawing/2014/main" val="3175024609"/>
                    </a:ext>
                  </a:extLst>
                </a:gridCol>
                <a:gridCol w="1074655">
                  <a:extLst>
                    <a:ext uri="{9D8B030D-6E8A-4147-A177-3AD203B41FA5}">
                      <a16:colId xmlns:a16="http://schemas.microsoft.com/office/drawing/2014/main" val="3811550627"/>
                    </a:ext>
                  </a:extLst>
                </a:gridCol>
                <a:gridCol w="835844">
                  <a:extLst>
                    <a:ext uri="{9D8B030D-6E8A-4147-A177-3AD203B41FA5}">
                      <a16:colId xmlns:a16="http://schemas.microsoft.com/office/drawing/2014/main" val="1501470507"/>
                    </a:ext>
                  </a:extLst>
                </a:gridCol>
                <a:gridCol w="835844">
                  <a:extLst>
                    <a:ext uri="{9D8B030D-6E8A-4147-A177-3AD203B41FA5}">
                      <a16:colId xmlns:a16="http://schemas.microsoft.com/office/drawing/2014/main" val="3454781835"/>
                    </a:ext>
                  </a:extLst>
                </a:gridCol>
                <a:gridCol w="835844">
                  <a:extLst>
                    <a:ext uri="{9D8B030D-6E8A-4147-A177-3AD203B41FA5}">
                      <a16:colId xmlns:a16="http://schemas.microsoft.com/office/drawing/2014/main" val="2925179289"/>
                    </a:ext>
                  </a:extLst>
                </a:gridCol>
              </a:tblGrid>
              <a:tr h="0">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Group</a:t>
                      </a:r>
                      <a:endParaRPr lang="en-US" sz="20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R</a:t>
                      </a:r>
                      <a:endParaRPr lang="en-US" sz="20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B</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Y</a:t>
                      </a:r>
                      <a:endParaRPr lang="en-US" sz="20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Cliq</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Clust</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BP</a:t>
                      </a:r>
                      <a:r>
                        <a:rPr lang="en-US" sz="2000" baseline="-25000">
                          <a:effectLst/>
                          <a:latin typeface="Arial" panose="020B0604020202020204" pitchFamily="34" charset="0"/>
                          <a:cs typeface="Arial" panose="020B0604020202020204" pitchFamily="34" charset="0"/>
                        </a:rPr>
                        <a:t>max</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CC</a:t>
                      </a:r>
                      <a:r>
                        <a:rPr lang="en-US" sz="2000" baseline="-25000">
                          <a:effectLst/>
                          <a:latin typeface="Arial" panose="020B0604020202020204" pitchFamily="34" charset="0"/>
                          <a:cs typeface="Arial" panose="020B0604020202020204" pitchFamily="34" charset="0"/>
                        </a:rPr>
                        <a:t>max</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MF</a:t>
                      </a:r>
                      <a:r>
                        <a:rPr lang="en-US" sz="2000" baseline="-25000">
                          <a:effectLst/>
                          <a:latin typeface="Arial" panose="020B0604020202020204" pitchFamily="34" charset="0"/>
                          <a:cs typeface="Arial" panose="020B0604020202020204" pitchFamily="34" charset="0"/>
                        </a:rPr>
                        <a:t>max</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J</a:t>
                      </a:r>
                      <a:r>
                        <a:rPr lang="en-US" sz="2000" baseline="-25000">
                          <a:effectLst/>
                          <a:latin typeface="Arial" panose="020B0604020202020204" pitchFamily="34" charset="0"/>
                          <a:cs typeface="Arial" panose="020B0604020202020204" pitchFamily="34" charset="0"/>
                        </a:rPr>
                        <a:t>BP</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J</a:t>
                      </a:r>
                      <a:r>
                        <a:rPr lang="en-US" sz="2000" baseline="-25000">
                          <a:effectLst/>
                          <a:latin typeface="Arial" panose="020B0604020202020204" pitchFamily="34" charset="0"/>
                          <a:cs typeface="Arial" panose="020B0604020202020204" pitchFamily="34" charset="0"/>
                        </a:rPr>
                        <a:t>CC</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J</a:t>
                      </a:r>
                      <a:r>
                        <a:rPr lang="en-US" sz="2000" baseline="-25000" dirty="0">
                          <a:effectLst/>
                          <a:latin typeface="Arial" panose="020B0604020202020204" pitchFamily="34" charset="0"/>
                          <a:cs typeface="Arial" panose="020B0604020202020204" pitchFamily="34" charset="0"/>
                        </a:rPr>
                        <a:t>MF</a:t>
                      </a:r>
                      <a:endParaRPr lang="en-US" sz="20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extLst>
                  <a:ext uri="{0D108BD9-81ED-4DB2-BD59-A6C34878D82A}">
                    <a16:rowId xmlns:a16="http://schemas.microsoft.com/office/drawing/2014/main" val="2114404630"/>
                  </a:ext>
                </a:extLst>
              </a:tr>
              <a:tr h="0">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G1</a:t>
                      </a:r>
                      <a:endParaRPr lang="en-US" sz="20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59.77</a:t>
                      </a:r>
                      <a:endParaRPr lang="en-US" sz="20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211.69</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15.62</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7.27</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72.5</a:t>
                      </a:r>
                      <a:endParaRPr lang="en-US" sz="20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40.39</a:t>
                      </a:r>
                      <a:endParaRPr lang="en-US" sz="20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31.76</a:t>
                      </a:r>
                      <a:endParaRPr lang="en-US" sz="20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34.52</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0.10</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0.14</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0.11</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extLst>
                  <a:ext uri="{0D108BD9-81ED-4DB2-BD59-A6C34878D82A}">
                    <a16:rowId xmlns:a16="http://schemas.microsoft.com/office/drawing/2014/main" val="1236424319"/>
                  </a:ext>
                </a:extLst>
              </a:tr>
              <a:tr h="0">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G2</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48.33</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48.17</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9.33</a:t>
                      </a:r>
                      <a:endParaRPr lang="en-US" sz="2000" dirty="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9.42</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107.83</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34.34</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30.75</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33.61</a:t>
                      </a:r>
                      <a:endParaRPr lang="en-US" sz="2000" dirty="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0.10</a:t>
                      </a:r>
                      <a:endParaRPr lang="en-US" sz="2000" dirty="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0.13</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0.11</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extLst>
                  <a:ext uri="{0D108BD9-81ED-4DB2-BD59-A6C34878D82A}">
                    <a16:rowId xmlns:a16="http://schemas.microsoft.com/office/drawing/2014/main" val="1933219685"/>
                  </a:ext>
                </a:extLst>
              </a:tr>
              <a:tr h="0">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G3</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70.58</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35.58</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16.25</a:t>
                      </a:r>
                      <a:endParaRPr lang="en-US" sz="2000" dirty="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15.75</a:t>
                      </a:r>
                      <a:endParaRPr lang="en-US" sz="2000" dirty="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133.42</a:t>
                      </a:r>
                      <a:endParaRPr lang="en-US" sz="2000" dirty="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54.1</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47.65</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tc>
                  <a:txBody>
                    <a:bodyPr/>
                    <a:lstStyle/>
                    <a:p>
                      <a:pPr marL="0" marR="0" algn="ctr">
                        <a:spcBef>
                          <a:spcPts val="0"/>
                        </a:spcBef>
                        <a:spcAft>
                          <a:spcPts val="0"/>
                        </a:spcAft>
                      </a:pPr>
                      <a:r>
                        <a:rPr lang="en-US" sz="2000">
                          <a:effectLst/>
                          <a:latin typeface="Arial" panose="020B0604020202020204" pitchFamily="34" charset="0"/>
                          <a:cs typeface="Arial" panose="020B0604020202020204" pitchFamily="34" charset="0"/>
                        </a:rPr>
                        <a:t>43.41</a:t>
                      </a:r>
                      <a:endParaRPr lang="en-US" sz="200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0.12</a:t>
                      </a:r>
                      <a:endParaRPr lang="en-US" sz="2000" dirty="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0.17</a:t>
                      </a:r>
                      <a:endParaRPr lang="en-US" sz="2000" dirty="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tc>
                  <a:txBody>
                    <a:bodyPr/>
                    <a:lstStyle/>
                    <a:p>
                      <a:pPr marL="0" marR="0" algn="ctr">
                        <a:spcBef>
                          <a:spcPts val="0"/>
                        </a:spcBef>
                        <a:spcAft>
                          <a:spcPts val="0"/>
                        </a:spcAft>
                      </a:pPr>
                      <a:r>
                        <a:rPr lang="en-US" sz="2000" dirty="0">
                          <a:effectLst/>
                          <a:latin typeface="Arial" panose="020B0604020202020204" pitchFamily="34" charset="0"/>
                          <a:cs typeface="Arial" panose="020B0604020202020204" pitchFamily="34" charset="0"/>
                        </a:rPr>
                        <a:t>0.14</a:t>
                      </a:r>
                      <a:endParaRPr lang="en-US" sz="2000" dirty="0">
                        <a:effectLst/>
                        <a:latin typeface="Arial" panose="020B0604020202020204" pitchFamily="34" charset="0"/>
                        <a:ea typeface="DengXian" panose="02010600030101010101" pitchFamily="2" charset="-122"/>
                        <a:cs typeface="Arial" panose="020B0604020202020204" pitchFamily="34" charset="0"/>
                      </a:endParaRPr>
                    </a:p>
                  </a:txBody>
                  <a:tcPr marL="0" marR="0" marT="0" marB="0" anchor="b"/>
                </a:tc>
                <a:extLst>
                  <a:ext uri="{0D108BD9-81ED-4DB2-BD59-A6C34878D82A}">
                    <a16:rowId xmlns:a16="http://schemas.microsoft.com/office/drawing/2014/main" val="3362651401"/>
                  </a:ext>
                </a:extLst>
              </a:tr>
            </a:tbl>
          </a:graphicData>
        </a:graphic>
      </p:graphicFrame>
      <p:sp>
        <p:nvSpPr>
          <p:cNvPr id="3" name="Rectangle 2">
            <a:extLst>
              <a:ext uri="{FF2B5EF4-FFF2-40B4-BE49-F238E27FC236}">
                <a16:creationId xmlns:a16="http://schemas.microsoft.com/office/drawing/2014/main" id="{7E26B78C-2D1C-1949-A0BD-B74D94310FCA}"/>
              </a:ext>
            </a:extLst>
          </p:cNvPr>
          <p:cNvSpPr/>
          <p:nvPr/>
        </p:nvSpPr>
        <p:spPr>
          <a:xfrm>
            <a:off x="342575" y="4463134"/>
            <a:ext cx="11535653" cy="1631216"/>
          </a:xfrm>
          <a:prstGeom prst="rect">
            <a:avLst/>
          </a:prstGeom>
        </p:spPr>
        <p:txBody>
          <a:bodyPr wrap="square">
            <a:spAutoFit/>
          </a:bodyPr>
          <a:lstStyle/>
          <a:p>
            <a:r>
              <a:rPr lang="en-US" sz="2000" dirty="0">
                <a:latin typeface="Arial" panose="020B0604020202020204" pitchFamily="34" charset="0"/>
                <a:ea typeface="DengXian" panose="02010600030101010101" pitchFamily="2" charset="-122"/>
                <a:cs typeface="Arial" panose="020B0604020202020204" pitchFamily="34" charset="0"/>
              </a:rPr>
              <a:t>Average values for all protein sets in the cluster. R: number of R-proteins (type-1, Red); B: number of B-proteins (type-2, Blue); Y: number of Y-Proteins (type-3, Yellow); </a:t>
            </a:r>
            <a:r>
              <a:rPr lang="en-US" sz="2000" dirty="0" err="1">
                <a:latin typeface="Arial" panose="020B0604020202020204" pitchFamily="34" charset="0"/>
                <a:ea typeface="DengXian" panose="02010600030101010101" pitchFamily="2" charset="-122"/>
                <a:cs typeface="Arial" panose="020B0604020202020204" pitchFamily="34" charset="0"/>
              </a:rPr>
              <a:t>Cliq</a:t>
            </a:r>
            <a:r>
              <a:rPr lang="en-US" sz="2000" dirty="0">
                <a:latin typeface="Arial" panose="020B0604020202020204" pitchFamily="34" charset="0"/>
                <a:ea typeface="DengXian" panose="02010600030101010101" pitchFamily="2" charset="-122"/>
                <a:cs typeface="Arial" panose="020B0604020202020204" pitchFamily="34" charset="0"/>
              </a:rPr>
              <a:t>: maximal clique degree; </a:t>
            </a:r>
            <a:r>
              <a:rPr lang="en-US" sz="2000" dirty="0" err="1">
                <a:latin typeface="Arial" panose="020B0604020202020204" pitchFamily="34" charset="0"/>
                <a:ea typeface="DengXian" panose="02010600030101010101" pitchFamily="2" charset="-122"/>
                <a:cs typeface="Arial" panose="020B0604020202020204" pitchFamily="34" charset="0"/>
              </a:rPr>
              <a:t>Clust</a:t>
            </a:r>
            <a:r>
              <a:rPr lang="en-US" sz="2000" dirty="0">
                <a:latin typeface="Arial" panose="020B0604020202020204" pitchFamily="34" charset="0"/>
                <a:ea typeface="DengXian" panose="02010600030101010101" pitchFamily="2" charset="-122"/>
                <a:cs typeface="Arial" panose="020B0604020202020204" pitchFamily="34" charset="0"/>
              </a:rPr>
              <a:t>: maximal cluster size; </a:t>
            </a:r>
            <a:r>
              <a:rPr lang="en-US" sz="2000" dirty="0" err="1">
                <a:latin typeface="Arial" panose="020B0604020202020204" pitchFamily="34" charset="0"/>
                <a:ea typeface="DengXian" panose="02010600030101010101" pitchFamily="2" charset="-122"/>
                <a:cs typeface="Arial" panose="020B0604020202020204" pitchFamily="34" charset="0"/>
              </a:rPr>
              <a:t>BP</a:t>
            </a:r>
            <a:r>
              <a:rPr lang="en-US" sz="2000" baseline="-25000" dirty="0" err="1">
                <a:latin typeface="Arial" panose="020B0604020202020204" pitchFamily="34" charset="0"/>
                <a:ea typeface="DengXian" panose="02010600030101010101" pitchFamily="2" charset="-122"/>
                <a:cs typeface="Arial" panose="020B0604020202020204" pitchFamily="34" charset="0"/>
              </a:rPr>
              <a:t>max</a:t>
            </a:r>
            <a:r>
              <a:rPr lang="en-US" sz="2000" dirty="0">
                <a:latin typeface="Arial" panose="020B0604020202020204" pitchFamily="34" charset="0"/>
                <a:ea typeface="DengXian" panose="02010600030101010101" pitchFamily="2" charset="-122"/>
                <a:cs typeface="Arial" panose="020B0604020202020204" pitchFamily="34" charset="0"/>
              </a:rPr>
              <a:t>: </a:t>
            </a:r>
            <a:r>
              <a:rPr lang="en-US" sz="2000" dirty="0" err="1">
                <a:latin typeface="Arial" panose="020B0604020202020204" pitchFamily="34" charset="0"/>
                <a:ea typeface="DengXian" panose="02010600030101010101" pitchFamily="2" charset="-122"/>
                <a:cs typeface="Arial" panose="020B0604020202020204" pitchFamily="34" charset="0"/>
              </a:rPr>
              <a:t>z</a:t>
            </a:r>
            <a:r>
              <a:rPr lang="en-US" sz="2000" baseline="-25000" dirty="0" err="1">
                <a:latin typeface="Arial" panose="020B0604020202020204" pitchFamily="34" charset="0"/>
                <a:ea typeface="DengXian" panose="02010600030101010101" pitchFamily="2" charset="-122"/>
                <a:cs typeface="Arial" panose="020B0604020202020204" pitchFamily="34" charset="0"/>
              </a:rPr>
              <a:t>max</a:t>
            </a:r>
            <a:r>
              <a:rPr lang="en-US" sz="2000" dirty="0">
                <a:latin typeface="Arial" panose="020B0604020202020204" pitchFamily="34" charset="0"/>
                <a:ea typeface="DengXian" panose="02010600030101010101" pitchFamily="2" charset="-122"/>
                <a:cs typeface="Arial" panose="020B0604020202020204" pitchFamily="34" charset="0"/>
              </a:rPr>
              <a:t> for BP terms; </a:t>
            </a:r>
            <a:r>
              <a:rPr lang="en-US" sz="2000" dirty="0" err="1">
                <a:latin typeface="Arial" panose="020B0604020202020204" pitchFamily="34" charset="0"/>
                <a:ea typeface="DengXian" panose="02010600030101010101" pitchFamily="2" charset="-122"/>
                <a:cs typeface="Arial" panose="020B0604020202020204" pitchFamily="34" charset="0"/>
              </a:rPr>
              <a:t>CC</a:t>
            </a:r>
            <a:r>
              <a:rPr lang="en-US" sz="2000" baseline="-25000" dirty="0" err="1">
                <a:latin typeface="Arial" panose="020B0604020202020204" pitchFamily="34" charset="0"/>
                <a:ea typeface="DengXian" panose="02010600030101010101" pitchFamily="2" charset="-122"/>
                <a:cs typeface="Arial" panose="020B0604020202020204" pitchFamily="34" charset="0"/>
              </a:rPr>
              <a:t>max</a:t>
            </a:r>
            <a:r>
              <a:rPr lang="en-US" sz="2000" dirty="0">
                <a:latin typeface="Arial" panose="020B0604020202020204" pitchFamily="34" charset="0"/>
                <a:ea typeface="DengXian" panose="02010600030101010101" pitchFamily="2" charset="-122"/>
                <a:cs typeface="Arial" panose="020B0604020202020204" pitchFamily="34" charset="0"/>
              </a:rPr>
              <a:t>: </a:t>
            </a:r>
            <a:r>
              <a:rPr lang="en-US" sz="2000" dirty="0" err="1">
                <a:latin typeface="Arial" panose="020B0604020202020204" pitchFamily="34" charset="0"/>
                <a:ea typeface="DengXian" panose="02010600030101010101" pitchFamily="2" charset="-122"/>
                <a:cs typeface="Arial" panose="020B0604020202020204" pitchFamily="34" charset="0"/>
              </a:rPr>
              <a:t>z</a:t>
            </a:r>
            <a:r>
              <a:rPr lang="en-US" sz="2000" baseline="-25000" dirty="0" err="1">
                <a:latin typeface="Arial" panose="020B0604020202020204" pitchFamily="34" charset="0"/>
                <a:ea typeface="DengXian" panose="02010600030101010101" pitchFamily="2" charset="-122"/>
                <a:cs typeface="Arial" panose="020B0604020202020204" pitchFamily="34" charset="0"/>
              </a:rPr>
              <a:t>max</a:t>
            </a:r>
            <a:r>
              <a:rPr lang="en-US" sz="2000" dirty="0">
                <a:latin typeface="Arial" panose="020B0604020202020204" pitchFamily="34" charset="0"/>
                <a:ea typeface="DengXian" panose="02010600030101010101" pitchFamily="2" charset="-122"/>
                <a:cs typeface="Arial" panose="020B0604020202020204" pitchFamily="34" charset="0"/>
              </a:rPr>
              <a:t> for CC terms; </a:t>
            </a:r>
            <a:r>
              <a:rPr lang="en-US" sz="2000" dirty="0" err="1">
                <a:latin typeface="Arial" panose="020B0604020202020204" pitchFamily="34" charset="0"/>
                <a:ea typeface="DengXian" panose="02010600030101010101" pitchFamily="2" charset="-122"/>
                <a:cs typeface="Arial" panose="020B0604020202020204" pitchFamily="34" charset="0"/>
              </a:rPr>
              <a:t>MF</a:t>
            </a:r>
            <a:r>
              <a:rPr lang="en-US" sz="2000" baseline="-25000" dirty="0" err="1">
                <a:latin typeface="Arial" panose="020B0604020202020204" pitchFamily="34" charset="0"/>
                <a:ea typeface="DengXian" panose="02010600030101010101" pitchFamily="2" charset="-122"/>
                <a:cs typeface="Arial" panose="020B0604020202020204" pitchFamily="34" charset="0"/>
              </a:rPr>
              <a:t>max</a:t>
            </a:r>
            <a:r>
              <a:rPr lang="en-US" sz="2000" dirty="0">
                <a:latin typeface="Arial" panose="020B0604020202020204" pitchFamily="34" charset="0"/>
                <a:ea typeface="DengXian" panose="02010600030101010101" pitchFamily="2" charset="-122"/>
                <a:cs typeface="Arial" panose="020B0604020202020204" pitchFamily="34" charset="0"/>
              </a:rPr>
              <a:t>: </a:t>
            </a:r>
            <a:r>
              <a:rPr lang="en-US" sz="2000" dirty="0" err="1">
                <a:latin typeface="Arial" panose="020B0604020202020204" pitchFamily="34" charset="0"/>
                <a:ea typeface="DengXian" panose="02010600030101010101" pitchFamily="2" charset="-122"/>
                <a:cs typeface="Arial" panose="020B0604020202020204" pitchFamily="34" charset="0"/>
              </a:rPr>
              <a:t>z</a:t>
            </a:r>
            <a:r>
              <a:rPr lang="en-US" sz="2000" baseline="-25000" dirty="0" err="1">
                <a:latin typeface="Arial" panose="020B0604020202020204" pitchFamily="34" charset="0"/>
                <a:ea typeface="DengXian" panose="02010600030101010101" pitchFamily="2" charset="-122"/>
                <a:cs typeface="Arial" panose="020B0604020202020204" pitchFamily="34" charset="0"/>
              </a:rPr>
              <a:t>max</a:t>
            </a:r>
            <a:r>
              <a:rPr lang="en-US" sz="2000" dirty="0">
                <a:latin typeface="Arial" panose="020B0604020202020204" pitchFamily="34" charset="0"/>
                <a:ea typeface="DengXian" panose="02010600030101010101" pitchFamily="2" charset="-122"/>
                <a:cs typeface="Arial" panose="020B0604020202020204" pitchFamily="34" charset="0"/>
              </a:rPr>
              <a:t> for MF terms; J</a:t>
            </a:r>
            <a:r>
              <a:rPr lang="en-US" sz="2000" baseline="-25000" dirty="0">
                <a:latin typeface="Arial" panose="020B0604020202020204" pitchFamily="34" charset="0"/>
                <a:ea typeface="DengXian" panose="02010600030101010101" pitchFamily="2" charset="-122"/>
                <a:cs typeface="Arial" panose="020B0604020202020204" pitchFamily="34" charset="0"/>
              </a:rPr>
              <a:t>BP</a:t>
            </a:r>
            <a:r>
              <a:rPr lang="en-US" sz="2000" dirty="0">
                <a:latin typeface="Arial" panose="020B0604020202020204" pitchFamily="34" charset="0"/>
                <a:ea typeface="DengXian" panose="02010600030101010101" pitchFamily="2" charset="-122"/>
                <a:cs typeface="Arial" panose="020B0604020202020204" pitchFamily="34" charset="0"/>
              </a:rPr>
              <a:t>: Jaccard index of BP terms between DAVID and NetBAS; J</a:t>
            </a:r>
            <a:r>
              <a:rPr lang="en-US" sz="2000" baseline="-25000" dirty="0">
                <a:latin typeface="Arial" panose="020B0604020202020204" pitchFamily="34" charset="0"/>
                <a:ea typeface="DengXian" panose="02010600030101010101" pitchFamily="2" charset="-122"/>
                <a:cs typeface="Arial" panose="020B0604020202020204" pitchFamily="34" charset="0"/>
              </a:rPr>
              <a:t>CC</a:t>
            </a:r>
            <a:r>
              <a:rPr lang="en-US" sz="2000" dirty="0">
                <a:latin typeface="Arial" panose="020B0604020202020204" pitchFamily="34" charset="0"/>
                <a:ea typeface="DengXian" panose="02010600030101010101" pitchFamily="2" charset="-122"/>
                <a:cs typeface="Arial" panose="020B0604020202020204" pitchFamily="34" charset="0"/>
              </a:rPr>
              <a:t>: Jaccard index of CC terms between DAVID and NetBAS; J</a:t>
            </a:r>
            <a:r>
              <a:rPr lang="en-US" sz="2000" baseline="-25000" dirty="0">
                <a:latin typeface="Arial" panose="020B0604020202020204" pitchFamily="34" charset="0"/>
                <a:ea typeface="DengXian" panose="02010600030101010101" pitchFamily="2" charset="-122"/>
                <a:cs typeface="Arial" panose="020B0604020202020204" pitchFamily="34" charset="0"/>
              </a:rPr>
              <a:t>MF</a:t>
            </a:r>
            <a:r>
              <a:rPr lang="en-US" sz="2000" dirty="0">
                <a:latin typeface="Arial" panose="020B0604020202020204" pitchFamily="34" charset="0"/>
                <a:ea typeface="DengXian" panose="02010600030101010101" pitchFamily="2" charset="-122"/>
                <a:cs typeface="Arial" panose="020B0604020202020204" pitchFamily="34" charset="0"/>
              </a:rPr>
              <a:t>: Jaccard of MF terms between DAVID and NetBAS. </a:t>
            </a:r>
            <a:endParaRPr lang="en-US" sz="2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434DD7D-40C9-0148-93AF-EE60FCDE9A7D}"/>
              </a:ext>
            </a:extLst>
          </p:cNvPr>
          <p:cNvSpPr txBox="1"/>
          <p:nvPr/>
        </p:nvSpPr>
        <p:spPr>
          <a:xfrm>
            <a:off x="449548" y="199581"/>
            <a:ext cx="410240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Three groups of protein sets</a:t>
            </a:r>
          </a:p>
        </p:txBody>
      </p:sp>
    </p:spTree>
    <p:extLst>
      <p:ext uri="{BB962C8B-B14F-4D97-AF65-F5344CB8AC3E}">
        <p14:creationId xmlns:p14="http://schemas.microsoft.com/office/powerpoint/2010/main" val="1837616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0DAEE9-F872-5B4E-A2A1-CB6409BB57CA}"/>
              </a:ext>
            </a:extLst>
          </p:cNvPr>
          <p:cNvSpPr txBox="1"/>
          <p:nvPr/>
        </p:nvSpPr>
        <p:spPr>
          <a:xfrm>
            <a:off x="449548" y="199581"/>
            <a:ext cx="266771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Other applications</a:t>
            </a:r>
          </a:p>
        </p:txBody>
      </p:sp>
      <p:pic>
        <p:nvPicPr>
          <p:cNvPr id="6" name="Picture 5">
            <a:extLst>
              <a:ext uri="{FF2B5EF4-FFF2-40B4-BE49-F238E27FC236}">
                <a16:creationId xmlns:a16="http://schemas.microsoft.com/office/drawing/2014/main" id="{C646136C-0ED8-F141-A4B6-6E9213623619}"/>
              </a:ext>
            </a:extLst>
          </p:cNvPr>
          <p:cNvPicPr>
            <a:picLocks noChangeAspect="1"/>
          </p:cNvPicPr>
          <p:nvPr/>
        </p:nvPicPr>
        <p:blipFill rotWithShape="1">
          <a:blip r:embed="rId2"/>
          <a:srcRect l="13257" r="30294"/>
          <a:stretch/>
        </p:blipFill>
        <p:spPr>
          <a:xfrm>
            <a:off x="365292" y="1468623"/>
            <a:ext cx="3320573" cy="3139945"/>
          </a:xfrm>
          <a:prstGeom prst="rect">
            <a:avLst/>
          </a:prstGeom>
        </p:spPr>
      </p:pic>
      <p:sp>
        <p:nvSpPr>
          <p:cNvPr id="7" name="TextBox 6">
            <a:extLst>
              <a:ext uri="{FF2B5EF4-FFF2-40B4-BE49-F238E27FC236}">
                <a16:creationId xmlns:a16="http://schemas.microsoft.com/office/drawing/2014/main" id="{AFAC1347-A120-EC4B-8AC4-0F9377C9B37F}"/>
              </a:ext>
            </a:extLst>
          </p:cNvPr>
          <p:cNvSpPr txBox="1"/>
          <p:nvPr/>
        </p:nvSpPr>
        <p:spPr>
          <a:xfrm>
            <a:off x="747214" y="4377075"/>
            <a:ext cx="2842445" cy="1200329"/>
          </a:xfrm>
          <a:prstGeom prst="rect">
            <a:avLst/>
          </a:prstGeom>
          <a:noFill/>
        </p:spPr>
        <p:txBody>
          <a:bodyPr wrap="none" rtlCol="0">
            <a:spAutoFit/>
          </a:bodyPr>
          <a:lstStyle/>
          <a:p>
            <a:r>
              <a:rPr lang="en-US" i="1" dirty="0"/>
              <a:t>Yeast PIN</a:t>
            </a:r>
          </a:p>
          <a:p>
            <a:r>
              <a:rPr lang="en-US" i="1" dirty="0" err="1"/>
              <a:t>BioGRID</a:t>
            </a:r>
            <a:r>
              <a:rPr lang="en-US" dirty="0"/>
              <a:t> 3.4.163 (Aug. 2018)</a:t>
            </a:r>
          </a:p>
          <a:p>
            <a:r>
              <a:rPr lang="en-US" dirty="0"/>
              <a:t>102,790 edges</a:t>
            </a:r>
          </a:p>
          <a:p>
            <a:r>
              <a:rPr lang="en-US" dirty="0"/>
              <a:t>5,777 vertices</a:t>
            </a:r>
          </a:p>
        </p:txBody>
      </p:sp>
      <p:grpSp>
        <p:nvGrpSpPr>
          <p:cNvPr id="12" name="Group 11">
            <a:extLst>
              <a:ext uri="{FF2B5EF4-FFF2-40B4-BE49-F238E27FC236}">
                <a16:creationId xmlns:a16="http://schemas.microsoft.com/office/drawing/2014/main" id="{2C56BDB2-7E65-7341-974E-7F85F5E303BF}"/>
              </a:ext>
            </a:extLst>
          </p:cNvPr>
          <p:cNvGrpSpPr/>
          <p:nvPr/>
        </p:nvGrpSpPr>
        <p:grpSpPr>
          <a:xfrm>
            <a:off x="9125916" y="1237130"/>
            <a:ext cx="2340034" cy="4480637"/>
            <a:chOff x="9125916" y="1237130"/>
            <a:chExt cx="2340034" cy="4480637"/>
          </a:xfrm>
        </p:grpSpPr>
        <p:pic>
          <p:nvPicPr>
            <p:cNvPr id="9" name="Picture 1" descr="page2image18621584">
              <a:extLst>
                <a:ext uri="{FF2B5EF4-FFF2-40B4-BE49-F238E27FC236}">
                  <a16:creationId xmlns:a16="http://schemas.microsoft.com/office/drawing/2014/main" id="{2B660A54-0CE3-C343-B6ED-F8DC250ED5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609" b="52302"/>
            <a:stretch/>
          </p:blipFill>
          <p:spPr bwMode="auto">
            <a:xfrm>
              <a:off x="9148484" y="3636123"/>
              <a:ext cx="2151529" cy="16719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age2image18612432">
              <a:extLst>
                <a:ext uri="{FF2B5EF4-FFF2-40B4-BE49-F238E27FC236}">
                  <a16:creationId xmlns:a16="http://schemas.microsoft.com/office/drawing/2014/main" id="{872F049C-2C5E-F046-A813-A546FF7B46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5916" y="1237130"/>
              <a:ext cx="2044700" cy="2184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F71D130-52C4-044C-A157-E7C6B618C076}"/>
                </a:ext>
              </a:extLst>
            </p:cNvPr>
            <p:cNvSpPr txBox="1"/>
            <p:nvPr/>
          </p:nvSpPr>
          <p:spPr>
            <a:xfrm>
              <a:off x="9215719" y="5440768"/>
              <a:ext cx="2250231" cy="276999"/>
            </a:xfrm>
            <a:prstGeom prst="rect">
              <a:avLst/>
            </a:prstGeom>
            <a:noFill/>
          </p:spPr>
          <p:txBody>
            <a:bodyPr wrap="none" rtlCol="0">
              <a:spAutoFit/>
            </a:bodyPr>
            <a:lstStyle/>
            <a:p>
              <a:r>
                <a:rPr lang="en-US" sz="1200" dirty="0"/>
                <a:t>Maslov &amp; Sneppen, Science 2002</a:t>
              </a:r>
            </a:p>
          </p:txBody>
        </p:sp>
      </p:grpSp>
      <p:pic>
        <p:nvPicPr>
          <p:cNvPr id="13" name="Picture 12">
            <a:extLst>
              <a:ext uri="{FF2B5EF4-FFF2-40B4-BE49-F238E27FC236}">
                <a16:creationId xmlns:a16="http://schemas.microsoft.com/office/drawing/2014/main" id="{D4F4137A-1A42-3547-BC92-EB11DDE8F30D}"/>
              </a:ext>
            </a:extLst>
          </p:cNvPr>
          <p:cNvPicPr>
            <a:picLocks noChangeAspect="1"/>
          </p:cNvPicPr>
          <p:nvPr/>
        </p:nvPicPr>
        <p:blipFill rotWithShape="1">
          <a:blip r:embed="rId5"/>
          <a:srcRect l="25415" t="26667"/>
          <a:stretch/>
        </p:blipFill>
        <p:spPr>
          <a:xfrm>
            <a:off x="4254465" y="3560552"/>
            <a:ext cx="3173251" cy="3119984"/>
          </a:xfrm>
          <a:prstGeom prst="rect">
            <a:avLst/>
          </a:prstGeom>
        </p:spPr>
      </p:pic>
      <p:pic>
        <p:nvPicPr>
          <p:cNvPr id="15" name="Picture 14">
            <a:extLst>
              <a:ext uri="{FF2B5EF4-FFF2-40B4-BE49-F238E27FC236}">
                <a16:creationId xmlns:a16="http://schemas.microsoft.com/office/drawing/2014/main" id="{FD0DB9F9-7F40-A245-A576-03E9042FC739}"/>
              </a:ext>
            </a:extLst>
          </p:cNvPr>
          <p:cNvPicPr>
            <a:picLocks noChangeAspect="1"/>
          </p:cNvPicPr>
          <p:nvPr/>
        </p:nvPicPr>
        <p:blipFill rotWithShape="1">
          <a:blip r:embed="rId6"/>
          <a:srcRect l="26090" t="24979"/>
          <a:stretch/>
        </p:blipFill>
        <p:spPr>
          <a:xfrm>
            <a:off x="4254465" y="277400"/>
            <a:ext cx="3097568" cy="3144130"/>
          </a:xfrm>
          <a:prstGeom prst="rect">
            <a:avLst/>
          </a:prstGeom>
        </p:spPr>
      </p:pic>
    </p:spTree>
    <p:extLst>
      <p:ext uri="{BB962C8B-B14F-4D97-AF65-F5344CB8AC3E}">
        <p14:creationId xmlns:p14="http://schemas.microsoft.com/office/powerpoint/2010/main" val="154737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942160-0227-B348-8728-BBEF3D1DFFBA}"/>
              </a:ext>
            </a:extLst>
          </p:cNvPr>
          <p:cNvSpPr txBox="1"/>
          <p:nvPr/>
        </p:nvSpPr>
        <p:spPr>
          <a:xfrm>
            <a:off x="449548" y="199581"/>
            <a:ext cx="266771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Other applications</a:t>
            </a:r>
          </a:p>
        </p:txBody>
      </p:sp>
      <p:sp>
        <p:nvSpPr>
          <p:cNvPr id="7" name="TextBox 6">
            <a:extLst>
              <a:ext uri="{FF2B5EF4-FFF2-40B4-BE49-F238E27FC236}">
                <a16:creationId xmlns:a16="http://schemas.microsoft.com/office/drawing/2014/main" id="{ADC9E320-B487-0E43-B1CB-C0EA42C58050}"/>
              </a:ext>
            </a:extLst>
          </p:cNvPr>
          <p:cNvSpPr txBox="1"/>
          <p:nvPr/>
        </p:nvSpPr>
        <p:spPr>
          <a:xfrm>
            <a:off x="314328" y="1905506"/>
            <a:ext cx="2802938" cy="3416320"/>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NetBAS can be applied for combinations of various categorical and/or quantitative genomic, proteomic, transcriptomic, … data </a:t>
            </a:r>
          </a:p>
        </p:txBody>
      </p:sp>
      <p:pic>
        <p:nvPicPr>
          <p:cNvPr id="15" name="Picture 14">
            <a:extLst>
              <a:ext uri="{FF2B5EF4-FFF2-40B4-BE49-F238E27FC236}">
                <a16:creationId xmlns:a16="http://schemas.microsoft.com/office/drawing/2014/main" id="{2C695B5F-D01E-A445-BD43-D99BB3524431}"/>
              </a:ext>
            </a:extLst>
          </p:cNvPr>
          <p:cNvPicPr>
            <a:picLocks noChangeAspect="1"/>
          </p:cNvPicPr>
          <p:nvPr/>
        </p:nvPicPr>
        <p:blipFill>
          <a:blip r:embed="rId2"/>
          <a:stretch>
            <a:fillRect/>
          </a:stretch>
        </p:blipFill>
        <p:spPr>
          <a:xfrm>
            <a:off x="3267741" y="0"/>
            <a:ext cx="8737600" cy="6858000"/>
          </a:xfrm>
          <a:prstGeom prst="rect">
            <a:avLst/>
          </a:prstGeom>
        </p:spPr>
      </p:pic>
    </p:spTree>
    <p:extLst>
      <p:ext uri="{BB962C8B-B14F-4D97-AF65-F5344CB8AC3E}">
        <p14:creationId xmlns:p14="http://schemas.microsoft.com/office/powerpoint/2010/main" val="267244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304C04-C309-4746-9F1E-09F09DB09E0E}"/>
              </a:ext>
            </a:extLst>
          </p:cNvPr>
          <p:cNvSpPr txBox="1"/>
          <p:nvPr/>
        </p:nvSpPr>
        <p:spPr>
          <a:xfrm>
            <a:off x="351098" y="211156"/>
            <a:ext cx="1502334"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Summary</a:t>
            </a:r>
          </a:p>
        </p:txBody>
      </p:sp>
      <p:sp>
        <p:nvSpPr>
          <p:cNvPr id="5" name="Rectangle 4">
            <a:extLst>
              <a:ext uri="{FF2B5EF4-FFF2-40B4-BE49-F238E27FC236}">
                <a16:creationId xmlns:a16="http://schemas.microsoft.com/office/drawing/2014/main" id="{B851FA3C-20AA-5C47-977A-E02E8D589F69}"/>
              </a:ext>
            </a:extLst>
          </p:cNvPr>
          <p:cNvSpPr/>
          <p:nvPr/>
        </p:nvSpPr>
        <p:spPr>
          <a:xfrm>
            <a:off x="387305" y="672821"/>
            <a:ext cx="11593976" cy="6001643"/>
          </a:xfrm>
          <a:prstGeom prst="rect">
            <a:avLst/>
          </a:prstGeom>
        </p:spPr>
        <p:txBody>
          <a:bodyPr wrap="square">
            <a:spAutoFit/>
          </a:bodyPr>
          <a:lstStyle/>
          <a:p>
            <a:r>
              <a:rPr lang="en-US" sz="2400" i="1" dirty="0">
                <a:solidFill>
                  <a:srgbClr val="000000"/>
                </a:solidFill>
                <a:latin typeface="Arial" panose="020B0604020202020204" pitchFamily="34" charset="0"/>
                <a:ea typeface="DengXian" panose="02010600030101010101" pitchFamily="2" charset="-122"/>
                <a:cs typeface="Arial" panose="020B0604020202020204" pitchFamily="34" charset="0"/>
              </a:rPr>
              <a:t>We present a computational framework of network permutation-based association study (NetBAS) that can evaluate association of gene ontology (GO) terms of an input list of protein genes to other genomic data in the context of human protein-protein interaction networks (</a:t>
            </a:r>
            <a:r>
              <a:rPr lang="en-US" sz="2400" i="1" dirty="0" err="1">
                <a:solidFill>
                  <a:srgbClr val="000000"/>
                </a:solidFill>
                <a:latin typeface="Arial" panose="020B0604020202020204" pitchFamily="34" charset="0"/>
                <a:ea typeface="DengXian" panose="02010600030101010101" pitchFamily="2" charset="-122"/>
                <a:cs typeface="Arial" panose="020B0604020202020204" pitchFamily="34" charset="0"/>
              </a:rPr>
              <a:t>hPINs</a:t>
            </a:r>
            <a:r>
              <a:rPr lang="en-US" sz="2400" i="1" dirty="0">
                <a:solidFill>
                  <a:srgbClr val="000000"/>
                </a:solidFill>
                <a:latin typeface="Arial" panose="020B0604020202020204" pitchFamily="34" charset="0"/>
                <a:ea typeface="DengXian" panose="02010600030101010101" pitchFamily="2" charset="-122"/>
                <a:cs typeface="Arial" panose="020B0604020202020204" pitchFamily="34" charset="0"/>
              </a:rPr>
              <a:t>). In contrast to other methods, NetBAS evaluate the pairwise associations of genomic data based on gene/protein interactions. NetBAS compares observed frequencies of interacting pairs of categorical values in the empirical networks such as </a:t>
            </a:r>
            <a:r>
              <a:rPr lang="en-US" sz="2400" i="1" dirty="0" err="1">
                <a:solidFill>
                  <a:srgbClr val="000000"/>
                </a:solidFill>
                <a:latin typeface="Arial" panose="020B0604020202020204" pitchFamily="34" charset="0"/>
                <a:ea typeface="DengXian" panose="02010600030101010101" pitchFamily="2" charset="-122"/>
                <a:cs typeface="Arial" panose="020B0604020202020204" pitchFamily="34" charset="0"/>
              </a:rPr>
              <a:t>hPINs</a:t>
            </a:r>
            <a:r>
              <a:rPr lang="en-US" sz="2400" i="1" dirty="0">
                <a:solidFill>
                  <a:srgbClr val="000000"/>
                </a:solidFill>
                <a:latin typeface="Arial" panose="020B0604020202020204" pitchFamily="34" charset="0"/>
                <a:ea typeface="DengXian" panose="02010600030101010101" pitchFamily="2" charset="-122"/>
                <a:cs typeface="Arial" panose="020B0604020202020204" pitchFamily="34" charset="0"/>
              </a:rPr>
              <a:t> to those in network null models. The statistical significance of observed interacting frequencies are evaluated by Z-scores to infer over- and under-representations. We tested 50 hallmark sets from MSigDB</a:t>
            </a:r>
            <a:r>
              <a:rPr lang="en-US" sz="2400" i="1" dirty="0">
                <a:effectLst/>
                <a:latin typeface="Arial" panose="020B0604020202020204" pitchFamily="34" charset="0"/>
                <a:ea typeface="DengXian" panose="02010600030101010101" pitchFamily="2" charset="-122"/>
                <a:cs typeface="Arial" panose="020B0604020202020204" pitchFamily="34" charset="0"/>
              </a:rPr>
              <a:t> </a:t>
            </a:r>
            <a:r>
              <a:rPr lang="en-US" sz="2400" i="1" dirty="0">
                <a:solidFill>
                  <a:srgbClr val="000000"/>
                </a:solidFill>
                <a:latin typeface="Arial" panose="020B0604020202020204" pitchFamily="34" charset="0"/>
                <a:ea typeface="DengXian" panose="02010600030101010101" pitchFamily="2" charset="-122"/>
                <a:cs typeface="Arial" panose="020B0604020202020204" pitchFamily="34" charset="0"/>
              </a:rPr>
              <a:t> using NetBAS. We found that the modular structures of the subnetworks constituted by the protein sets strongly influence the enrichment scores. We demonstrated the utility of NetBAS through comparison with two other tools, a modular enrichment tool, DAVID, and a network-topology-based tool, WebGestalt. We showed that NetBAS results depends on the subnetwork-architecture</a:t>
            </a:r>
            <a:r>
              <a:rPr lang="en-US" sz="2400" i="1" dirty="0">
                <a:effectLst/>
                <a:latin typeface="Arial" panose="020B0604020202020204" pitchFamily="34" charset="0"/>
                <a:ea typeface="DengXian" panose="02010600030101010101" pitchFamily="2" charset="-122"/>
                <a:cs typeface="Arial" panose="020B0604020202020204" pitchFamily="34" charset="0"/>
              </a:rPr>
              <a:t> </a:t>
            </a:r>
            <a:r>
              <a:rPr lang="en-US" sz="2400" i="1" dirty="0">
                <a:solidFill>
                  <a:srgbClr val="000000"/>
                </a:solidFill>
                <a:latin typeface="Arial" panose="020B0604020202020204" pitchFamily="34" charset="0"/>
                <a:ea typeface="DengXian" panose="02010600030101010101" pitchFamily="2" charset="-122"/>
                <a:cs typeface="Arial" panose="020B0604020202020204" pitchFamily="34" charset="0"/>
              </a:rPr>
              <a:t> and can offer complement insights to existing GO enrichment analysis. Moreover, NetBAS can be applied to analyze other categorical or quantitative data associated with protein sets</a:t>
            </a:r>
            <a:r>
              <a:rPr lang="en-US" sz="2400" i="1" dirty="0">
                <a:effectLst/>
                <a:latin typeface="Arial" panose="020B0604020202020204" pitchFamily="34" charset="0"/>
                <a:cs typeface="Arial" panose="020B0604020202020204" pitchFamily="34" charset="0"/>
              </a:rPr>
              <a:t> </a:t>
            </a:r>
            <a:r>
              <a:rPr lang="en-US" sz="2400" i="1" dirty="0">
                <a:effectLst/>
                <a:latin typeface="Arial" panose="020B0604020202020204" pitchFamily="34" charset="0"/>
                <a:ea typeface="DengXian" panose="02010600030101010101" pitchFamily="2" charset="-122"/>
                <a:cs typeface="Arial" panose="020B0604020202020204" pitchFamily="34" charset="0"/>
              </a:rPr>
              <a:t> </a:t>
            </a:r>
          </a:p>
        </p:txBody>
      </p:sp>
    </p:spTree>
    <p:extLst>
      <p:ext uri="{BB962C8B-B14F-4D97-AF65-F5344CB8AC3E}">
        <p14:creationId xmlns:p14="http://schemas.microsoft.com/office/powerpoint/2010/main" val="3257576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7B0B80-496A-324B-B653-5A1F294135F2}"/>
              </a:ext>
            </a:extLst>
          </p:cNvPr>
          <p:cNvSpPr txBox="1"/>
          <p:nvPr/>
        </p:nvSpPr>
        <p:spPr>
          <a:xfrm>
            <a:off x="449548" y="199581"/>
            <a:ext cx="2856872"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Acknowledgements</a:t>
            </a:r>
          </a:p>
        </p:txBody>
      </p:sp>
      <p:pic>
        <p:nvPicPr>
          <p:cNvPr id="5" name="Picture 4">
            <a:extLst>
              <a:ext uri="{FF2B5EF4-FFF2-40B4-BE49-F238E27FC236}">
                <a16:creationId xmlns:a16="http://schemas.microsoft.com/office/drawing/2014/main" id="{F71BD01A-23D3-7643-98C7-21FA1519F054}"/>
              </a:ext>
            </a:extLst>
          </p:cNvPr>
          <p:cNvPicPr>
            <a:picLocks noChangeAspect="1"/>
          </p:cNvPicPr>
          <p:nvPr/>
        </p:nvPicPr>
        <p:blipFill>
          <a:blip r:embed="rId2"/>
          <a:stretch>
            <a:fillRect/>
          </a:stretch>
        </p:blipFill>
        <p:spPr>
          <a:xfrm>
            <a:off x="9065597" y="4438707"/>
            <a:ext cx="1497879" cy="1497879"/>
          </a:xfrm>
          <a:prstGeom prst="rect">
            <a:avLst/>
          </a:prstGeom>
        </p:spPr>
      </p:pic>
      <p:sp>
        <p:nvSpPr>
          <p:cNvPr id="6" name="TextBox 5">
            <a:extLst>
              <a:ext uri="{FF2B5EF4-FFF2-40B4-BE49-F238E27FC236}">
                <a16:creationId xmlns:a16="http://schemas.microsoft.com/office/drawing/2014/main" id="{EBFCB0A1-C3C3-064B-A984-169379CF15E0}"/>
              </a:ext>
            </a:extLst>
          </p:cNvPr>
          <p:cNvSpPr txBox="1"/>
          <p:nvPr/>
        </p:nvSpPr>
        <p:spPr>
          <a:xfrm>
            <a:off x="1397165" y="1736205"/>
            <a:ext cx="7991913" cy="4154984"/>
          </a:xfrm>
          <a:prstGeom prst="rect">
            <a:avLst/>
          </a:prstGeom>
          <a:noFill/>
        </p:spPr>
        <p:txBody>
          <a:bodyPr wrap="square" rtlCol="0">
            <a:spAutoFit/>
          </a:bodyPr>
          <a:lstStyle/>
          <a:p>
            <a:r>
              <a:rPr lang="en-US" sz="2400" dirty="0"/>
              <a:t>Univ. Tennessee Chattanooga</a:t>
            </a:r>
          </a:p>
          <a:p>
            <a:r>
              <a:rPr lang="en-US" sz="2400" dirty="0"/>
              <a:t>Dr. Hong Qin</a:t>
            </a:r>
          </a:p>
          <a:p>
            <a:endParaRPr lang="en-US" sz="2400" dirty="0"/>
          </a:p>
          <a:p>
            <a:endParaRPr lang="en-US" sz="2400" dirty="0"/>
          </a:p>
          <a:p>
            <a:r>
              <a:rPr lang="en-US" sz="2400" dirty="0">
                <a:latin typeface="Arial" charset="0"/>
                <a:ea typeface="Arial" charset="0"/>
                <a:cs typeface="Arial" charset="0"/>
              </a:rPr>
              <a:t>This work is supported by the NSF Career award #1453078 (transferred to #1720215), Dr. H.Q.</a:t>
            </a:r>
          </a:p>
          <a:p>
            <a:endParaRPr lang="en-US" sz="2400" dirty="0">
              <a:latin typeface="Arial" charset="0"/>
              <a:ea typeface="Arial" charset="0"/>
              <a:cs typeface="Arial" charset="0"/>
            </a:endParaRPr>
          </a:p>
          <a:p>
            <a:endParaRPr lang="en-US" sz="2400" dirty="0">
              <a:latin typeface="Arial" charset="0"/>
              <a:ea typeface="Arial" charset="0"/>
              <a:cs typeface="Arial" charset="0"/>
            </a:endParaRPr>
          </a:p>
          <a:p>
            <a:r>
              <a:rPr lang="en-US" sz="2400" dirty="0">
                <a:latin typeface="Arial" charset="0"/>
                <a:ea typeface="Arial" charset="0"/>
                <a:cs typeface="Arial" charset="0"/>
              </a:rPr>
              <a:t>All simulations have been performed on the Ts117 server at </a:t>
            </a:r>
            <a:r>
              <a:rPr lang="en-US" sz="2400" i="1" dirty="0" err="1">
                <a:latin typeface="Arial" charset="0"/>
                <a:ea typeface="Arial" charset="0"/>
                <a:cs typeface="Arial" charset="0"/>
              </a:rPr>
              <a:t>SimCenter</a:t>
            </a:r>
            <a:r>
              <a:rPr lang="en-US" sz="2400" dirty="0">
                <a:latin typeface="Arial" charset="0"/>
                <a:ea typeface="Arial" charset="0"/>
                <a:cs typeface="Arial" charset="0"/>
              </a:rPr>
              <a:t>, University of Tennessee Chattanooga</a:t>
            </a:r>
            <a:endParaRPr lang="en-US" sz="2400" dirty="0"/>
          </a:p>
          <a:p>
            <a:endParaRPr lang="en-US" sz="2400" dirty="0"/>
          </a:p>
        </p:txBody>
      </p:sp>
      <p:pic>
        <p:nvPicPr>
          <p:cNvPr id="7" name="Picture 6">
            <a:extLst>
              <a:ext uri="{FF2B5EF4-FFF2-40B4-BE49-F238E27FC236}">
                <a16:creationId xmlns:a16="http://schemas.microsoft.com/office/drawing/2014/main" id="{E2830A57-B4F0-D24F-ADA4-04A7E22DE70C}"/>
              </a:ext>
            </a:extLst>
          </p:cNvPr>
          <p:cNvPicPr>
            <a:picLocks noChangeAspect="1"/>
          </p:cNvPicPr>
          <p:nvPr/>
        </p:nvPicPr>
        <p:blipFill>
          <a:blip r:embed="rId3"/>
          <a:stretch>
            <a:fillRect/>
          </a:stretch>
        </p:blipFill>
        <p:spPr>
          <a:xfrm>
            <a:off x="9277129" y="3031924"/>
            <a:ext cx="1074817" cy="1074817"/>
          </a:xfrm>
          <a:prstGeom prst="rect">
            <a:avLst/>
          </a:prstGeom>
        </p:spPr>
      </p:pic>
      <p:pic>
        <p:nvPicPr>
          <p:cNvPr id="8" name="Picture 7">
            <a:extLst>
              <a:ext uri="{FF2B5EF4-FFF2-40B4-BE49-F238E27FC236}">
                <a16:creationId xmlns:a16="http://schemas.microsoft.com/office/drawing/2014/main" id="{4F59E0CD-6F19-284C-9069-3E1667E60FD5}"/>
              </a:ext>
            </a:extLst>
          </p:cNvPr>
          <p:cNvPicPr>
            <a:picLocks noChangeAspect="1"/>
          </p:cNvPicPr>
          <p:nvPr/>
        </p:nvPicPr>
        <p:blipFill>
          <a:blip r:embed="rId4"/>
          <a:stretch>
            <a:fillRect/>
          </a:stretch>
        </p:blipFill>
        <p:spPr>
          <a:xfrm>
            <a:off x="6877853" y="1848920"/>
            <a:ext cx="4436962" cy="645454"/>
          </a:xfrm>
          <a:prstGeom prst="rect">
            <a:avLst/>
          </a:prstGeom>
        </p:spPr>
      </p:pic>
    </p:spTree>
    <p:extLst>
      <p:ext uri="{BB962C8B-B14F-4D97-AF65-F5344CB8AC3E}">
        <p14:creationId xmlns:p14="http://schemas.microsoft.com/office/powerpoint/2010/main" val="2139810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25E761-DA9F-B942-AB96-17735A7DA952}"/>
              </a:ext>
            </a:extLst>
          </p:cNvPr>
          <p:cNvSpPr txBox="1"/>
          <p:nvPr/>
        </p:nvSpPr>
        <p:spPr>
          <a:xfrm>
            <a:off x="466165" y="295835"/>
            <a:ext cx="3523722"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Methods and Resources</a:t>
            </a:r>
          </a:p>
        </p:txBody>
      </p:sp>
      <p:pic>
        <p:nvPicPr>
          <p:cNvPr id="5" name="Picture 4">
            <a:extLst>
              <a:ext uri="{FF2B5EF4-FFF2-40B4-BE49-F238E27FC236}">
                <a16:creationId xmlns:a16="http://schemas.microsoft.com/office/drawing/2014/main" id="{A64F1320-6CCE-194A-ABB0-746A7FA42FDF}"/>
              </a:ext>
            </a:extLst>
          </p:cNvPr>
          <p:cNvPicPr>
            <a:picLocks noChangeAspect="1"/>
          </p:cNvPicPr>
          <p:nvPr/>
        </p:nvPicPr>
        <p:blipFill rotWithShape="1">
          <a:blip r:embed="rId2"/>
          <a:srcRect l="17088" r="27149"/>
          <a:stretch/>
        </p:blipFill>
        <p:spPr>
          <a:xfrm>
            <a:off x="546847" y="775430"/>
            <a:ext cx="3093669" cy="3151112"/>
          </a:xfrm>
          <a:prstGeom prst="rect">
            <a:avLst/>
          </a:prstGeom>
        </p:spPr>
      </p:pic>
      <p:sp>
        <p:nvSpPr>
          <p:cNvPr id="6" name="TextBox 5">
            <a:extLst>
              <a:ext uri="{FF2B5EF4-FFF2-40B4-BE49-F238E27FC236}">
                <a16:creationId xmlns:a16="http://schemas.microsoft.com/office/drawing/2014/main" id="{C18C058C-61A4-3144-91BD-8BD6D7592C49}"/>
              </a:ext>
            </a:extLst>
          </p:cNvPr>
          <p:cNvSpPr txBox="1"/>
          <p:nvPr/>
        </p:nvSpPr>
        <p:spPr>
          <a:xfrm>
            <a:off x="685743" y="3944472"/>
            <a:ext cx="3544560" cy="1323439"/>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Li et al. Nature Methods 2017</a:t>
            </a:r>
          </a:p>
          <a:p>
            <a:r>
              <a:rPr lang="en-US" sz="2000" dirty="0" err="1">
                <a:latin typeface="Arial" panose="020B0604020202020204" pitchFamily="34" charset="0"/>
                <a:cs typeface="Arial" panose="020B0604020202020204" pitchFamily="34" charset="0"/>
              </a:rPr>
              <a:t>InWeb_InBioMap</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16,641 vertices</a:t>
            </a:r>
          </a:p>
          <a:p>
            <a:r>
              <a:rPr lang="en-US" sz="2000" dirty="0">
                <a:latin typeface="Arial" panose="020B0604020202020204" pitchFamily="34" charset="0"/>
                <a:cs typeface="Arial" panose="020B0604020202020204" pitchFamily="34" charset="0"/>
              </a:rPr>
              <a:t>592,685 edges</a:t>
            </a:r>
          </a:p>
        </p:txBody>
      </p:sp>
      <p:pic>
        <p:nvPicPr>
          <p:cNvPr id="7" name="Picture 6">
            <a:extLst>
              <a:ext uri="{FF2B5EF4-FFF2-40B4-BE49-F238E27FC236}">
                <a16:creationId xmlns:a16="http://schemas.microsoft.com/office/drawing/2014/main" id="{C0A30A46-F3F0-9344-BE0A-B1E585074D57}"/>
              </a:ext>
            </a:extLst>
          </p:cNvPr>
          <p:cNvPicPr>
            <a:picLocks noChangeAspect="1"/>
          </p:cNvPicPr>
          <p:nvPr/>
        </p:nvPicPr>
        <p:blipFill>
          <a:blip r:embed="rId3"/>
          <a:stretch>
            <a:fillRect/>
          </a:stretch>
        </p:blipFill>
        <p:spPr>
          <a:xfrm>
            <a:off x="5289145" y="960625"/>
            <a:ext cx="4016902" cy="1034932"/>
          </a:xfrm>
          <a:prstGeom prst="rect">
            <a:avLst/>
          </a:prstGeom>
        </p:spPr>
      </p:pic>
      <p:sp>
        <p:nvSpPr>
          <p:cNvPr id="8" name="TextBox 7">
            <a:extLst>
              <a:ext uri="{FF2B5EF4-FFF2-40B4-BE49-F238E27FC236}">
                <a16:creationId xmlns:a16="http://schemas.microsoft.com/office/drawing/2014/main" id="{6F12D149-762B-FA4C-938E-3A0102183ABF}"/>
              </a:ext>
            </a:extLst>
          </p:cNvPr>
          <p:cNvSpPr txBox="1"/>
          <p:nvPr/>
        </p:nvSpPr>
        <p:spPr>
          <a:xfrm>
            <a:off x="5289145" y="2154878"/>
            <a:ext cx="5440913" cy="1200329"/>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Biological Process (BP): 11,883 terms</a:t>
            </a:r>
          </a:p>
          <a:p>
            <a:r>
              <a:rPr lang="en-US" sz="2400" dirty="0">
                <a:latin typeface="Arial" panose="020B0604020202020204" pitchFamily="34" charset="0"/>
                <a:cs typeface="Arial" panose="020B0604020202020204" pitchFamily="34" charset="0"/>
              </a:rPr>
              <a:t>Cellular Component (CC): 1,704 terms</a:t>
            </a:r>
          </a:p>
          <a:p>
            <a:r>
              <a:rPr lang="en-US" sz="2400" dirty="0">
                <a:latin typeface="Arial" panose="020B0604020202020204" pitchFamily="34" charset="0"/>
                <a:cs typeface="Arial" panose="020B0604020202020204" pitchFamily="34" charset="0"/>
              </a:rPr>
              <a:t>Molecular Function (MF): 4,128 terms</a:t>
            </a:r>
          </a:p>
        </p:txBody>
      </p:sp>
      <p:pic>
        <p:nvPicPr>
          <p:cNvPr id="9" name="Picture 8">
            <a:extLst>
              <a:ext uri="{FF2B5EF4-FFF2-40B4-BE49-F238E27FC236}">
                <a16:creationId xmlns:a16="http://schemas.microsoft.com/office/drawing/2014/main" id="{0AFC48BF-3EE5-7E42-8EBA-A1031F5D1531}"/>
              </a:ext>
            </a:extLst>
          </p:cNvPr>
          <p:cNvPicPr>
            <a:picLocks noChangeAspect="1"/>
          </p:cNvPicPr>
          <p:nvPr/>
        </p:nvPicPr>
        <p:blipFill>
          <a:blip r:embed="rId4"/>
          <a:stretch>
            <a:fillRect/>
          </a:stretch>
        </p:blipFill>
        <p:spPr>
          <a:xfrm>
            <a:off x="5289145" y="3740061"/>
            <a:ext cx="2539904" cy="774066"/>
          </a:xfrm>
          <a:prstGeom prst="rect">
            <a:avLst/>
          </a:prstGeom>
        </p:spPr>
      </p:pic>
      <p:sp>
        <p:nvSpPr>
          <p:cNvPr id="10" name="TextBox 9">
            <a:extLst>
              <a:ext uri="{FF2B5EF4-FFF2-40B4-BE49-F238E27FC236}">
                <a16:creationId xmlns:a16="http://schemas.microsoft.com/office/drawing/2014/main" id="{BE927F03-65B8-6148-92A7-6C6279DE666D}"/>
              </a:ext>
            </a:extLst>
          </p:cNvPr>
          <p:cNvSpPr txBox="1"/>
          <p:nvPr/>
        </p:nvSpPr>
        <p:spPr>
          <a:xfrm>
            <a:off x="5289145" y="4806246"/>
            <a:ext cx="395012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50 HALLMARK protein sets</a:t>
            </a:r>
          </a:p>
        </p:txBody>
      </p:sp>
      <p:sp>
        <p:nvSpPr>
          <p:cNvPr id="11" name="TextBox 10">
            <a:extLst>
              <a:ext uri="{FF2B5EF4-FFF2-40B4-BE49-F238E27FC236}">
                <a16:creationId xmlns:a16="http://schemas.microsoft.com/office/drawing/2014/main" id="{7438C3FA-6B62-0F42-B8B7-9F0D87D40DB2}"/>
              </a:ext>
            </a:extLst>
          </p:cNvPr>
          <p:cNvSpPr txBox="1"/>
          <p:nvPr/>
        </p:nvSpPr>
        <p:spPr>
          <a:xfrm>
            <a:off x="391208" y="6080514"/>
            <a:ext cx="11650177"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Null (MS02) permutations: randomly reshuffle partners with node degrees preserved</a:t>
            </a:r>
          </a:p>
        </p:txBody>
      </p:sp>
    </p:spTree>
    <p:extLst>
      <p:ext uri="{BB962C8B-B14F-4D97-AF65-F5344CB8AC3E}">
        <p14:creationId xmlns:p14="http://schemas.microsoft.com/office/powerpoint/2010/main" val="46905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C72890-7FF3-5B42-B6B0-610715330D31}"/>
              </a:ext>
            </a:extLst>
          </p:cNvPr>
          <p:cNvSpPr txBox="1"/>
          <p:nvPr/>
        </p:nvSpPr>
        <p:spPr>
          <a:xfrm>
            <a:off x="466165" y="295835"/>
            <a:ext cx="1314784"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Scheme</a:t>
            </a:r>
          </a:p>
        </p:txBody>
      </p:sp>
      <p:sp>
        <p:nvSpPr>
          <p:cNvPr id="6" name="TextBox 5">
            <a:extLst>
              <a:ext uri="{FF2B5EF4-FFF2-40B4-BE49-F238E27FC236}">
                <a16:creationId xmlns:a16="http://schemas.microsoft.com/office/drawing/2014/main" id="{03DCCBB3-612F-E744-9AA8-9BF16988648F}"/>
              </a:ext>
            </a:extLst>
          </p:cNvPr>
          <p:cNvSpPr txBox="1"/>
          <p:nvPr/>
        </p:nvSpPr>
        <p:spPr>
          <a:xfrm>
            <a:off x="416538" y="5465449"/>
            <a:ext cx="9476488" cy="1200329"/>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Functional neighbor subnetwork (</a:t>
            </a:r>
            <a:r>
              <a:rPr lang="en-US" sz="2400" b="1" i="1" dirty="0">
                <a:latin typeface="Arial" panose="020B0604020202020204" pitchFamily="34" charset="0"/>
                <a:cs typeface="Arial" panose="020B0604020202020204" pitchFamily="34" charset="0"/>
              </a:rPr>
              <a:t>S</a:t>
            </a:r>
            <a:r>
              <a:rPr lang="en-US" sz="2400" b="1" i="1" baseline="-25000" dirty="0">
                <a:latin typeface="Arial" panose="020B0604020202020204" pitchFamily="34" charset="0"/>
                <a:cs typeface="Arial" panose="020B0604020202020204" pitchFamily="34" charset="0"/>
              </a:rPr>
              <a:t>i</a:t>
            </a:r>
            <a:r>
              <a:rPr lang="en-US" sz="2400" b="1"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p>
          <a:p>
            <a:r>
              <a:rPr lang="en-US" sz="2400" dirty="0">
                <a:latin typeface="Arial" panose="020B0604020202020204" pitchFamily="34" charset="0"/>
                <a:cs typeface="Arial" panose="020B0604020202020204" pitchFamily="34" charset="0"/>
              </a:rPr>
              <a:t>		functional term </a:t>
            </a:r>
            <a:r>
              <a:rPr lang="en-US" sz="2400" b="1" i="1" dirty="0">
                <a:latin typeface="Arial" panose="020B0604020202020204" pitchFamily="34" charset="0"/>
                <a:cs typeface="Arial" panose="020B0604020202020204" pitchFamily="34" charset="0"/>
              </a:rPr>
              <a:t>f</a:t>
            </a:r>
            <a:r>
              <a:rPr lang="en-US" sz="2400" b="1" i="1" baseline="-25000" dirty="0">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 (GO, pathway) </a:t>
            </a:r>
            <a:r>
              <a:rPr lang="en-US" sz="2400" dirty="0">
                <a:latin typeface="Arial" panose="020B0604020202020204" pitchFamily="34" charset="0"/>
                <a:cs typeface="Arial" panose="020B0604020202020204" pitchFamily="34" charset="0"/>
                <a:sym typeface="Wingdings" pitchFamily="2" charset="2"/>
              </a:rPr>
              <a:t> protein set</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The edge number (</a:t>
            </a:r>
            <a:r>
              <a:rPr lang="en-US" sz="2400" dirty="0" err="1">
                <a:latin typeface="Arial" panose="020B0604020202020204" pitchFamily="34" charset="0"/>
                <a:cs typeface="Arial" panose="020B0604020202020204" pitchFamily="34" charset="0"/>
              </a:rPr>
              <a:t>E</a:t>
            </a:r>
            <a:r>
              <a:rPr lang="en-US" sz="2400" baseline="-25000" dirty="0" err="1">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 of S</a:t>
            </a:r>
            <a:r>
              <a:rPr lang="en-US" sz="2400" baseline="-25000" dirty="0">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 reflects the strength of this interaction</a:t>
            </a:r>
          </a:p>
        </p:txBody>
      </p:sp>
      <p:pic>
        <p:nvPicPr>
          <p:cNvPr id="7" name="Picture 6">
            <a:extLst>
              <a:ext uri="{FF2B5EF4-FFF2-40B4-BE49-F238E27FC236}">
                <a16:creationId xmlns:a16="http://schemas.microsoft.com/office/drawing/2014/main" id="{ACCA2199-3135-4F42-A25A-70333CFDECF2}"/>
              </a:ext>
            </a:extLst>
          </p:cNvPr>
          <p:cNvPicPr>
            <a:picLocks noChangeAspect="1"/>
          </p:cNvPicPr>
          <p:nvPr/>
        </p:nvPicPr>
        <p:blipFill>
          <a:blip r:embed="rId2"/>
          <a:stretch>
            <a:fillRect/>
          </a:stretch>
        </p:blipFill>
        <p:spPr>
          <a:xfrm>
            <a:off x="721534" y="914400"/>
            <a:ext cx="10749992" cy="4266827"/>
          </a:xfrm>
          <a:prstGeom prst="rect">
            <a:avLst/>
          </a:prstGeom>
        </p:spPr>
      </p:pic>
      <p:sp>
        <p:nvSpPr>
          <p:cNvPr id="8" name="Rectangle 7">
            <a:extLst>
              <a:ext uri="{FF2B5EF4-FFF2-40B4-BE49-F238E27FC236}">
                <a16:creationId xmlns:a16="http://schemas.microsoft.com/office/drawing/2014/main" id="{15B26678-A4F8-0E41-9FB4-52AF61E4A112}"/>
              </a:ext>
            </a:extLst>
          </p:cNvPr>
          <p:cNvSpPr/>
          <p:nvPr/>
        </p:nvSpPr>
        <p:spPr>
          <a:xfrm>
            <a:off x="7080378" y="476289"/>
            <a:ext cx="4748949" cy="307777"/>
          </a:xfrm>
          <a:prstGeom prst="rect">
            <a:avLst/>
          </a:prstGeom>
        </p:spPr>
        <p:txBody>
          <a:bodyPr wrap="square">
            <a:spAutoFit/>
          </a:bodyPr>
          <a:lstStyle/>
          <a:p>
            <a:r>
              <a:rPr lang="en-US" sz="1400" i="1" dirty="0">
                <a:latin typeface="Times New Roman" panose="02020603050405020304" pitchFamily="18" charset="0"/>
                <a:cs typeface="Times New Roman" panose="02020603050405020304" pitchFamily="18" charset="0"/>
              </a:rPr>
              <a:t>GO:0015990</a:t>
            </a:r>
            <a:r>
              <a:rPr lang="en-US" sz="1400" i="1" dirty="0">
                <a:latin typeface="Times New Roman" panose="02020603050405020304" pitchFamily="18" charset="0"/>
                <a:cs typeface="Times New Roman" panose="02020603050405020304" pitchFamily="18" charset="0"/>
                <a:sym typeface="Wingdings" pitchFamily="2" charset="2"/>
              </a:rPr>
              <a:t> (</a:t>
            </a:r>
            <a:r>
              <a:rPr lang="en-US" sz="1400" i="1" dirty="0">
                <a:latin typeface="Times New Roman" panose="02020603050405020304" pitchFamily="18" charset="0"/>
                <a:cs typeface="Times New Roman" panose="02020603050405020304" pitchFamily="18" charset="0"/>
              </a:rPr>
              <a:t>“electron transport coupled proton transport”) </a:t>
            </a:r>
          </a:p>
        </p:txBody>
      </p:sp>
      <p:sp>
        <p:nvSpPr>
          <p:cNvPr id="9" name="Rectangle 8">
            <a:extLst>
              <a:ext uri="{FF2B5EF4-FFF2-40B4-BE49-F238E27FC236}">
                <a16:creationId xmlns:a16="http://schemas.microsoft.com/office/drawing/2014/main" id="{09A09765-72C9-614F-B80B-F11A139FD946}"/>
              </a:ext>
            </a:extLst>
          </p:cNvPr>
          <p:cNvSpPr/>
          <p:nvPr/>
        </p:nvSpPr>
        <p:spPr>
          <a:xfrm>
            <a:off x="7080378" y="213173"/>
            <a:ext cx="4027990" cy="307777"/>
          </a:xfrm>
          <a:prstGeom prst="rect">
            <a:avLst/>
          </a:prstGeom>
        </p:spPr>
        <p:txBody>
          <a:bodyPr wrap="square">
            <a:spAutoFit/>
          </a:bodyPr>
          <a:lstStyle/>
          <a:p>
            <a:r>
              <a:rPr lang="en-US" sz="1400" i="1" dirty="0">
                <a:latin typeface="Times New Roman" panose="02020603050405020304" pitchFamily="18" charset="0"/>
                <a:cs typeface="Times New Roman" panose="02020603050405020304" pitchFamily="18" charset="0"/>
              </a:rPr>
              <a:t>HALLMARK_OXIDATIVE_PHOSPHORYLATION</a:t>
            </a:r>
          </a:p>
        </p:txBody>
      </p:sp>
    </p:spTree>
    <p:extLst>
      <p:ext uri="{BB962C8B-B14F-4D97-AF65-F5344CB8AC3E}">
        <p14:creationId xmlns:p14="http://schemas.microsoft.com/office/powerpoint/2010/main" val="178367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52DAE88-21C3-2F43-AF45-E00BAA7A7DF2}"/>
              </a:ext>
            </a:extLst>
          </p:cNvPr>
          <p:cNvGraphicFramePr>
            <a:graphicFrameLocks noGrp="1"/>
          </p:cNvGraphicFramePr>
          <p:nvPr>
            <p:extLst>
              <p:ext uri="{D42A27DB-BD31-4B8C-83A1-F6EECF244321}">
                <p14:modId xmlns:p14="http://schemas.microsoft.com/office/powerpoint/2010/main" val="3069227863"/>
              </p:ext>
            </p:extLst>
          </p:nvPr>
        </p:nvGraphicFramePr>
        <p:xfrm>
          <a:off x="827315" y="1008875"/>
          <a:ext cx="10515597" cy="1463040"/>
        </p:xfrm>
        <a:graphic>
          <a:graphicData uri="http://schemas.openxmlformats.org/drawingml/2006/table">
            <a:tbl>
              <a:tblPr firstRow="1" firstCol="1" bandRow="1">
                <a:tableStyleId>{5C22544A-7EE6-4342-B048-85BDC9FD1C3A}</a:tableStyleId>
              </a:tblPr>
              <a:tblGrid>
                <a:gridCol w="504749">
                  <a:extLst>
                    <a:ext uri="{9D8B030D-6E8A-4147-A177-3AD203B41FA5}">
                      <a16:colId xmlns:a16="http://schemas.microsoft.com/office/drawing/2014/main" val="1646028508"/>
                    </a:ext>
                  </a:extLst>
                </a:gridCol>
                <a:gridCol w="534192">
                  <a:extLst>
                    <a:ext uri="{9D8B030D-6E8A-4147-A177-3AD203B41FA5}">
                      <a16:colId xmlns:a16="http://schemas.microsoft.com/office/drawing/2014/main" val="4232808887"/>
                    </a:ext>
                  </a:extLst>
                </a:gridCol>
                <a:gridCol w="626730">
                  <a:extLst>
                    <a:ext uri="{9D8B030D-6E8A-4147-A177-3AD203B41FA5}">
                      <a16:colId xmlns:a16="http://schemas.microsoft.com/office/drawing/2014/main" val="1655451210"/>
                    </a:ext>
                  </a:extLst>
                </a:gridCol>
                <a:gridCol w="534192">
                  <a:extLst>
                    <a:ext uri="{9D8B030D-6E8A-4147-A177-3AD203B41FA5}">
                      <a16:colId xmlns:a16="http://schemas.microsoft.com/office/drawing/2014/main" val="562307915"/>
                    </a:ext>
                  </a:extLst>
                </a:gridCol>
                <a:gridCol w="601492">
                  <a:extLst>
                    <a:ext uri="{9D8B030D-6E8A-4147-A177-3AD203B41FA5}">
                      <a16:colId xmlns:a16="http://schemas.microsoft.com/office/drawing/2014/main" val="4282568306"/>
                    </a:ext>
                  </a:extLst>
                </a:gridCol>
                <a:gridCol w="672998">
                  <a:extLst>
                    <a:ext uri="{9D8B030D-6E8A-4147-A177-3AD203B41FA5}">
                      <a16:colId xmlns:a16="http://schemas.microsoft.com/office/drawing/2014/main" val="978056752"/>
                    </a:ext>
                  </a:extLst>
                </a:gridCol>
                <a:gridCol w="679308">
                  <a:extLst>
                    <a:ext uri="{9D8B030D-6E8A-4147-A177-3AD203B41FA5}">
                      <a16:colId xmlns:a16="http://schemas.microsoft.com/office/drawing/2014/main" val="3720754025"/>
                    </a:ext>
                  </a:extLst>
                </a:gridCol>
                <a:gridCol w="597286">
                  <a:extLst>
                    <a:ext uri="{9D8B030D-6E8A-4147-A177-3AD203B41FA5}">
                      <a16:colId xmlns:a16="http://schemas.microsoft.com/office/drawing/2014/main" val="27296684"/>
                    </a:ext>
                  </a:extLst>
                </a:gridCol>
                <a:gridCol w="534192">
                  <a:extLst>
                    <a:ext uri="{9D8B030D-6E8A-4147-A177-3AD203B41FA5}">
                      <a16:colId xmlns:a16="http://schemas.microsoft.com/office/drawing/2014/main" val="3584226418"/>
                    </a:ext>
                  </a:extLst>
                </a:gridCol>
                <a:gridCol w="534192">
                  <a:extLst>
                    <a:ext uri="{9D8B030D-6E8A-4147-A177-3AD203B41FA5}">
                      <a16:colId xmlns:a16="http://schemas.microsoft.com/office/drawing/2014/main" val="3594216094"/>
                    </a:ext>
                  </a:extLst>
                </a:gridCol>
                <a:gridCol w="439552">
                  <a:extLst>
                    <a:ext uri="{9D8B030D-6E8A-4147-A177-3AD203B41FA5}">
                      <a16:colId xmlns:a16="http://schemas.microsoft.com/office/drawing/2014/main" val="1043911825"/>
                    </a:ext>
                  </a:extLst>
                </a:gridCol>
                <a:gridCol w="580461">
                  <a:extLst>
                    <a:ext uri="{9D8B030D-6E8A-4147-A177-3AD203B41FA5}">
                      <a16:colId xmlns:a16="http://schemas.microsoft.com/office/drawing/2014/main" val="1350486122"/>
                    </a:ext>
                  </a:extLst>
                </a:gridCol>
                <a:gridCol w="580461">
                  <a:extLst>
                    <a:ext uri="{9D8B030D-6E8A-4147-A177-3AD203B41FA5}">
                      <a16:colId xmlns:a16="http://schemas.microsoft.com/office/drawing/2014/main" val="296137854"/>
                    </a:ext>
                  </a:extLst>
                </a:gridCol>
                <a:gridCol w="580461">
                  <a:extLst>
                    <a:ext uri="{9D8B030D-6E8A-4147-A177-3AD203B41FA5}">
                      <a16:colId xmlns:a16="http://schemas.microsoft.com/office/drawing/2014/main" val="3996682782"/>
                    </a:ext>
                  </a:extLst>
                </a:gridCol>
                <a:gridCol w="860176">
                  <a:extLst>
                    <a:ext uri="{9D8B030D-6E8A-4147-A177-3AD203B41FA5}">
                      <a16:colId xmlns:a16="http://schemas.microsoft.com/office/drawing/2014/main" val="800794240"/>
                    </a:ext>
                  </a:extLst>
                </a:gridCol>
                <a:gridCol w="860176">
                  <a:extLst>
                    <a:ext uri="{9D8B030D-6E8A-4147-A177-3AD203B41FA5}">
                      <a16:colId xmlns:a16="http://schemas.microsoft.com/office/drawing/2014/main" val="3205924629"/>
                    </a:ext>
                  </a:extLst>
                </a:gridCol>
                <a:gridCol w="794979">
                  <a:extLst>
                    <a:ext uri="{9D8B030D-6E8A-4147-A177-3AD203B41FA5}">
                      <a16:colId xmlns:a16="http://schemas.microsoft.com/office/drawing/2014/main" val="1791717638"/>
                    </a:ext>
                  </a:extLst>
                </a:gridCol>
              </a:tblGrid>
              <a:tr h="0">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Set</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V</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E</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Iso</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D</a:t>
                      </a:r>
                      <a:r>
                        <a:rPr lang="en-US" sz="1600" baseline="-25000">
                          <a:effectLst/>
                          <a:latin typeface="Arial" panose="020B0604020202020204" pitchFamily="34" charset="0"/>
                          <a:cs typeface="Arial" panose="020B0604020202020204" pitchFamily="34" charset="0"/>
                        </a:rPr>
                        <a:t>max</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dirty="0">
                          <a:effectLst/>
                          <a:latin typeface="Arial" panose="020B0604020202020204" pitchFamily="34" charset="0"/>
                          <a:cs typeface="Arial" panose="020B0604020202020204" pitchFamily="34" charset="0"/>
                        </a:rPr>
                        <a:t>CC</a:t>
                      </a:r>
                      <a:endParaRPr lang="en-US" sz="16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dirty="0" err="1">
                          <a:effectLst/>
                          <a:latin typeface="Arial" panose="020B0604020202020204" pitchFamily="34" charset="0"/>
                          <a:cs typeface="Arial" panose="020B0604020202020204" pitchFamily="34" charset="0"/>
                        </a:rPr>
                        <a:t>Clust</a:t>
                      </a:r>
                      <a:endParaRPr lang="en-US" sz="16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dirty="0" err="1">
                          <a:effectLst/>
                          <a:latin typeface="Arial" panose="020B0604020202020204" pitchFamily="34" charset="0"/>
                          <a:cs typeface="Arial" panose="020B0604020202020204" pitchFamily="34" charset="0"/>
                        </a:rPr>
                        <a:t>Cliq</a:t>
                      </a:r>
                      <a:endParaRPr lang="en-US" sz="16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R</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B</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Y</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dirty="0">
                          <a:effectLst/>
                          <a:latin typeface="Arial" panose="020B0604020202020204" pitchFamily="34" charset="0"/>
                          <a:cs typeface="Arial" panose="020B0604020202020204" pitchFamily="34" charset="0"/>
                        </a:rPr>
                        <a:t>J</a:t>
                      </a:r>
                      <a:r>
                        <a:rPr lang="en-US" sz="1600" baseline="-25000" dirty="0">
                          <a:effectLst/>
                          <a:latin typeface="Arial" panose="020B0604020202020204" pitchFamily="34" charset="0"/>
                          <a:cs typeface="Arial" panose="020B0604020202020204" pitchFamily="34" charset="0"/>
                        </a:rPr>
                        <a:t>BP</a:t>
                      </a:r>
                      <a:endParaRPr lang="en-US" sz="16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J</a:t>
                      </a:r>
                      <a:r>
                        <a:rPr lang="en-US" sz="1600" baseline="-25000">
                          <a:effectLst/>
                          <a:latin typeface="Arial" panose="020B0604020202020204" pitchFamily="34" charset="0"/>
                          <a:cs typeface="Arial" panose="020B0604020202020204" pitchFamily="34" charset="0"/>
                        </a:rPr>
                        <a:t>CC</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dirty="0">
                          <a:effectLst/>
                          <a:latin typeface="Arial" panose="020B0604020202020204" pitchFamily="34" charset="0"/>
                          <a:cs typeface="Arial" panose="020B0604020202020204" pitchFamily="34" charset="0"/>
                        </a:rPr>
                        <a:t>J</a:t>
                      </a:r>
                      <a:r>
                        <a:rPr lang="en-US" sz="1600" baseline="-25000" dirty="0">
                          <a:effectLst/>
                          <a:latin typeface="Arial" panose="020B0604020202020204" pitchFamily="34" charset="0"/>
                          <a:cs typeface="Arial" panose="020B0604020202020204" pitchFamily="34" charset="0"/>
                        </a:rPr>
                        <a:t>MF</a:t>
                      </a:r>
                      <a:endParaRPr lang="en-US" sz="16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dirty="0" err="1">
                          <a:effectLst/>
                          <a:latin typeface="Arial" panose="020B0604020202020204" pitchFamily="34" charset="0"/>
                          <a:cs typeface="Arial" panose="020B0604020202020204" pitchFamily="34" charset="0"/>
                        </a:rPr>
                        <a:t>BP</a:t>
                      </a:r>
                      <a:r>
                        <a:rPr lang="en-US" sz="1600" baseline="-25000" dirty="0" err="1">
                          <a:effectLst/>
                          <a:latin typeface="Arial" panose="020B0604020202020204" pitchFamily="34" charset="0"/>
                          <a:cs typeface="Arial" panose="020B0604020202020204" pitchFamily="34" charset="0"/>
                        </a:rPr>
                        <a:t>max</a:t>
                      </a:r>
                      <a:endParaRPr lang="en-US" sz="16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dirty="0" err="1">
                          <a:effectLst/>
                          <a:latin typeface="Arial" panose="020B0604020202020204" pitchFamily="34" charset="0"/>
                          <a:cs typeface="Arial" panose="020B0604020202020204" pitchFamily="34" charset="0"/>
                        </a:rPr>
                        <a:t>CC</a:t>
                      </a:r>
                      <a:r>
                        <a:rPr lang="en-US" sz="1600" baseline="-25000" dirty="0" err="1">
                          <a:effectLst/>
                          <a:latin typeface="Arial" panose="020B0604020202020204" pitchFamily="34" charset="0"/>
                          <a:cs typeface="Arial" panose="020B0604020202020204" pitchFamily="34" charset="0"/>
                        </a:rPr>
                        <a:t>max</a:t>
                      </a:r>
                      <a:endParaRPr lang="en-US" sz="16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dirty="0" err="1">
                          <a:effectLst/>
                          <a:latin typeface="Arial" panose="020B0604020202020204" pitchFamily="34" charset="0"/>
                          <a:cs typeface="Arial" panose="020B0604020202020204" pitchFamily="34" charset="0"/>
                        </a:rPr>
                        <a:t>MF</a:t>
                      </a:r>
                      <a:r>
                        <a:rPr lang="en-US" sz="1600" baseline="-25000" dirty="0" err="1">
                          <a:effectLst/>
                          <a:latin typeface="Arial" panose="020B0604020202020204" pitchFamily="34" charset="0"/>
                          <a:cs typeface="Arial" panose="020B0604020202020204" pitchFamily="34" charset="0"/>
                        </a:rPr>
                        <a:t>max</a:t>
                      </a:r>
                      <a:endParaRPr lang="en-US" sz="16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extLst>
                  <a:ext uri="{0D108BD9-81ED-4DB2-BD59-A6C34878D82A}">
                    <a16:rowId xmlns:a16="http://schemas.microsoft.com/office/drawing/2014/main" val="12858185"/>
                  </a:ext>
                </a:extLst>
              </a:tr>
              <a:tr h="0">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1</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200</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445</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29</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159</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0.123</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dirty="0">
                          <a:effectLst/>
                          <a:latin typeface="Arial" panose="020B0604020202020204" pitchFamily="34" charset="0"/>
                          <a:cs typeface="Arial" panose="020B0604020202020204" pitchFamily="34" charset="0"/>
                        </a:rPr>
                        <a:t>171</a:t>
                      </a:r>
                      <a:endParaRPr lang="en-US" sz="16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10</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49</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37</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6</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0.07</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0.13</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0.09</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dirty="0">
                          <a:effectLst/>
                          <a:latin typeface="Arial" panose="020B0604020202020204" pitchFamily="34" charset="0"/>
                          <a:cs typeface="Arial" panose="020B0604020202020204" pitchFamily="34" charset="0"/>
                        </a:rPr>
                        <a:t>18.434</a:t>
                      </a:r>
                      <a:endParaRPr lang="en-US" sz="16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26.675</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18.010</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extLst>
                  <a:ext uri="{0D108BD9-81ED-4DB2-BD59-A6C34878D82A}">
                    <a16:rowId xmlns:a16="http://schemas.microsoft.com/office/drawing/2014/main" val="3882540785"/>
                  </a:ext>
                </a:extLst>
              </a:tr>
              <a:tr h="0">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2</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200</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616</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dirty="0">
                          <a:effectLst/>
                          <a:latin typeface="Arial" panose="020B0604020202020204" pitchFamily="34" charset="0"/>
                          <a:cs typeface="Arial" panose="020B0604020202020204" pitchFamily="34" charset="0"/>
                        </a:rPr>
                        <a:t>26</a:t>
                      </a:r>
                      <a:endParaRPr lang="en-US" sz="16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40</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0.398</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166</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11</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103</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63</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23</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0.18</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0.2</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0.2</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55.890</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50.323</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46.862</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extLst>
                  <a:ext uri="{0D108BD9-81ED-4DB2-BD59-A6C34878D82A}">
                    <a16:rowId xmlns:a16="http://schemas.microsoft.com/office/drawing/2014/main" val="1948152588"/>
                  </a:ext>
                </a:extLst>
              </a:tr>
              <a:tr h="0">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3</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101</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55</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52</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10</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0.132</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dirty="0">
                          <a:effectLst/>
                          <a:latin typeface="Arial" panose="020B0604020202020204" pitchFamily="34" charset="0"/>
                          <a:cs typeface="Arial" panose="020B0604020202020204" pitchFamily="34" charset="0"/>
                        </a:rPr>
                        <a:t>39</a:t>
                      </a:r>
                      <a:endParaRPr lang="en-US" sz="16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3</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27</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2</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0</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0.03</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0.11</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0.1</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13.983</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9.221</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13.150</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extLst>
                  <a:ext uri="{0D108BD9-81ED-4DB2-BD59-A6C34878D82A}">
                    <a16:rowId xmlns:a16="http://schemas.microsoft.com/office/drawing/2014/main" val="180275133"/>
                  </a:ext>
                </a:extLst>
              </a:tr>
              <a:tr h="0">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4</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36</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25</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16</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6</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0.224</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20</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3</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22</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361</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4</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0.09</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0.15</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0.09</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32.793</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23.620</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24.619</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extLst>
                  <a:ext uri="{0D108BD9-81ED-4DB2-BD59-A6C34878D82A}">
                    <a16:rowId xmlns:a16="http://schemas.microsoft.com/office/drawing/2014/main" val="3676731948"/>
                  </a:ext>
                </a:extLst>
              </a:tr>
              <a:tr h="0">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5</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200</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570</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42</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32</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0.299</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dirty="0">
                          <a:effectLst/>
                          <a:latin typeface="Arial" panose="020B0604020202020204" pitchFamily="34" charset="0"/>
                          <a:cs typeface="Arial" panose="020B0604020202020204" pitchFamily="34" charset="0"/>
                        </a:rPr>
                        <a:t>150</a:t>
                      </a:r>
                      <a:endParaRPr lang="en-US" sz="16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7</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121</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190</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9</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0.15</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0.27</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0.14</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36.113</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a:effectLst/>
                          <a:latin typeface="Arial" panose="020B0604020202020204" pitchFamily="34" charset="0"/>
                          <a:cs typeface="Arial" panose="020B0604020202020204" pitchFamily="34" charset="0"/>
                        </a:rPr>
                        <a:t>40.408</a:t>
                      </a:r>
                      <a:endParaRPr lang="en-US" sz="16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tc>
                  <a:txBody>
                    <a:bodyPr/>
                    <a:lstStyle/>
                    <a:p>
                      <a:pPr marL="0" marR="0">
                        <a:spcBef>
                          <a:spcPts val="0"/>
                        </a:spcBef>
                        <a:spcAft>
                          <a:spcPts val="0"/>
                        </a:spcAft>
                      </a:pPr>
                      <a:r>
                        <a:rPr lang="en-US" sz="1600" dirty="0">
                          <a:effectLst/>
                          <a:latin typeface="Arial" panose="020B0604020202020204" pitchFamily="34" charset="0"/>
                          <a:cs typeface="Arial" panose="020B0604020202020204" pitchFamily="34" charset="0"/>
                        </a:rPr>
                        <a:t>38.653</a:t>
                      </a:r>
                      <a:endParaRPr lang="en-US" sz="16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nchor="b"/>
                </a:tc>
                <a:extLst>
                  <a:ext uri="{0D108BD9-81ED-4DB2-BD59-A6C34878D82A}">
                    <a16:rowId xmlns:a16="http://schemas.microsoft.com/office/drawing/2014/main" val="59278944"/>
                  </a:ext>
                </a:extLst>
              </a:tr>
            </a:tbl>
          </a:graphicData>
        </a:graphic>
      </p:graphicFrame>
      <p:sp>
        <p:nvSpPr>
          <p:cNvPr id="5" name="TextBox 4">
            <a:extLst>
              <a:ext uri="{FF2B5EF4-FFF2-40B4-BE49-F238E27FC236}">
                <a16:creationId xmlns:a16="http://schemas.microsoft.com/office/drawing/2014/main" id="{41ED76D3-458E-E840-BF11-42C27D9866E3}"/>
              </a:ext>
            </a:extLst>
          </p:cNvPr>
          <p:cNvSpPr txBox="1"/>
          <p:nvPr/>
        </p:nvSpPr>
        <p:spPr>
          <a:xfrm>
            <a:off x="827315" y="326572"/>
            <a:ext cx="8708571" cy="369332"/>
          </a:xfrm>
          <a:prstGeom prst="rect">
            <a:avLst/>
          </a:prstGeom>
          <a:noFill/>
        </p:spPr>
        <p:txBody>
          <a:bodyPr wrap="square" rtlCol="0">
            <a:spAutoFit/>
          </a:bodyPr>
          <a:lstStyle/>
          <a:p>
            <a:r>
              <a:rPr lang="en-US" dirty="0"/>
              <a:t>Table 1. Summary of the 50 hallmark protein sets from MSigDB </a:t>
            </a:r>
            <a:r>
              <a:rPr lang="en-US" i="1" dirty="0"/>
              <a:t>(5 listed)</a:t>
            </a:r>
          </a:p>
        </p:txBody>
      </p:sp>
      <p:sp>
        <p:nvSpPr>
          <p:cNvPr id="6" name="TextBox 5">
            <a:extLst>
              <a:ext uri="{FF2B5EF4-FFF2-40B4-BE49-F238E27FC236}">
                <a16:creationId xmlns:a16="http://schemas.microsoft.com/office/drawing/2014/main" id="{9E1DEB68-5C62-D24F-BBF2-AC1F65A1F9DE}"/>
              </a:ext>
            </a:extLst>
          </p:cNvPr>
          <p:cNvSpPr txBox="1"/>
          <p:nvPr/>
        </p:nvSpPr>
        <p:spPr>
          <a:xfrm>
            <a:off x="364670" y="4037201"/>
            <a:ext cx="11440885" cy="2677656"/>
          </a:xfrm>
          <a:prstGeom prst="rect">
            <a:avLst/>
          </a:prstGeom>
          <a:noFill/>
        </p:spPr>
        <p:txBody>
          <a:bodyPr wrap="square" rtlCol="0">
            <a:spAutoFit/>
          </a:bodyPr>
          <a:lstStyle/>
          <a:p>
            <a:pPr algn="just"/>
            <a:r>
              <a:rPr lang="en-US" sz="2400" dirty="0"/>
              <a:t>Set: protein sets 1-50; V: vertex number; E: edge number; </a:t>
            </a:r>
            <a:r>
              <a:rPr lang="en-US" sz="2400" dirty="0" err="1"/>
              <a:t>Iso</a:t>
            </a:r>
            <a:r>
              <a:rPr lang="en-US" sz="2400" dirty="0"/>
              <a:t>: number of isolated proteins; </a:t>
            </a:r>
            <a:r>
              <a:rPr lang="en-US" sz="2400" dirty="0" err="1"/>
              <a:t>D</a:t>
            </a:r>
            <a:r>
              <a:rPr lang="en-US" sz="2400" baseline="-25000" dirty="0" err="1"/>
              <a:t>max</a:t>
            </a:r>
            <a:r>
              <a:rPr lang="en-US" sz="2400" dirty="0"/>
              <a:t>: maximal vertex degree; </a:t>
            </a:r>
            <a:r>
              <a:rPr lang="en-US" sz="2400" b="1" dirty="0"/>
              <a:t>CC: cluster coefficient (global); </a:t>
            </a:r>
            <a:r>
              <a:rPr lang="en-US" sz="2400" b="1" dirty="0" err="1"/>
              <a:t>Clust</a:t>
            </a:r>
            <a:r>
              <a:rPr lang="en-US" sz="2400" b="1" dirty="0"/>
              <a:t>: maximal cluster size; </a:t>
            </a:r>
            <a:r>
              <a:rPr lang="en-US" sz="2400" b="1" dirty="0" err="1"/>
              <a:t>Cliq</a:t>
            </a:r>
            <a:r>
              <a:rPr lang="en-US" sz="2400" b="1" dirty="0"/>
              <a:t>: maximal clique degree</a:t>
            </a:r>
            <a:r>
              <a:rPr lang="en-US" sz="2400" dirty="0"/>
              <a:t>; R: number of R-proteins (type-1, Red); B: number of B-proteins (type-2, Blue); Y: number of Y-proteins (type-3, Yellow); J</a:t>
            </a:r>
            <a:r>
              <a:rPr lang="en-US" sz="2400" baseline="-25000" dirty="0"/>
              <a:t>BP</a:t>
            </a:r>
            <a:r>
              <a:rPr lang="en-US" sz="2400" dirty="0"/>
              <a:t>: Jaccard index of enriched BP terms between NetBAS and DAVID; J</a:t>
            </a:r>
            <a:r>
              <a:rPr lang="en-US" sz="2400" baseline="-25000" dirty="0"/>
              <a:t>CC</a:t>
            </a:r>
            <a:r>
              <a:rPr lang="en-US" sz="2400" dirty="0"/>
              <a:t>: Jaccard index of enriched CC terms between NetBAS and DAVID; J</a:t>
            </a:r>
            <a:r>
              <a:rPr lang="en-US" sz="2400" baseline="-25000" dirty="0"/>
              <a:t>MF</a:t>
            </a:r>
            <a:r>
              <a:rPr lang="en-US" sz="2400" dirty="0"/>
              <a:t>: Jaccard index of enriched MF terms between NetBAS and DAVID; </a:t>
            </a:r>
            <a:r>
              <a:rPr lang="en-US" sz="2400" dirty="0" err="1"/>
              <a:t>BP</a:t>
            </a:r>
            <a:r>
              <a:rPr lang="en-US" sz="2400" baseline="-25000" dirty="0" err="1"/>
              <a:t>max</a:t>
            </a:r>
            <a:r>
              <a:rPr lang="en-US" sz="2400" dirty="0"/>
              <a:t>: </a:t>
            </a:r>
            <a:r>
              <a:rPr lang="en-US" sz="2400" dirty="0" err="1"/>
              <a:t>z</a:t>
            </a:r>
            <a:r>
              <a:rPr lang="en-US" sz="2400" baseline="-25000" dirty="0" err="1"/>
              <a:t>max</a:t>
            </a:r>
            <a:r>
              <a:rPr lang="en-US" sz="2400" dirty="0"/>
              <a:t> for BP terms; </a:t>
            </a:r>
            <a:r>
              <a:rPr lang="en-US" sz="2400" dirty="0" err="1"/>
              <a:t>CC</a:t>
            </a:r>
            <a:r>
              <a:rPr lang="en-US" sz="2400" baseline="-25000" dirty="0" err="1"/>
              <a:t>max</a:t>
            </a:r>
            <a:r>
              <a:rPr lang="en-US" sz="2400" dirty="0"/>
              <a:t>: </a:t>
            </a:r>
            <a:r>
              <a:rPr lang="en-US" sz="2400" dirty="0" err="1"/>
              <a:t>z</a:t>
            </a:r>
            <a:r>
              <a:rPr lang="en-US" sz="2400" baseline="-25000" dirty="0" err="1"/>
              <a:t>max</a:t>
            </a:r>
            <a:r>
              <a:rPr lang="en-US" sz="2400" dirty="0"/>
              <a:t> for CC terms; </a:t>
            </a:r>
            <a:r>
              <a:rPr lang="en-US" sz="2400" dirty="0" err="1"/>
              <a:t>MF</a:t>
            </a:r>
            <a:r>
              <a:rPr lang="en-US" sz="2400" baseline="-25000" dirty="0" err="1"/>
              <a:t>max</a:t>
            </a:r>
            <a:r>
              <a:rPr lang="en-US" sz="2400" dirty="0"/>
              <a:t>: </a:t>
            </a:r>
            <a:r>
              <a:rPr lang="en-US" sz="2400" dirty="0" err="1"/>
              <a:t>z</a:t>
            </a:r>
            <a:r>
              <a:rPr lang="en-US" sz="2400" baseline="-25000" dirty="0" err="1"/>
              <a:t>max</a:t>
            </a:r>
            <a:r>
              <a:rPr lang="en-US" sz="2400" dirty="0"/>
              <a:t> for MF terms.</a:t>
            </a:r>
          </a:p>
        </p:txBody>
      </p:sp>
      <p:sp>
        <p:nvSpPr>
          <p:cNvPr id="7" name="Rectangle 6">
            <a:extLst>
              <a:ext uri="{FF2B5EF4-FFF2-40B4-BE49-F238E27FC236}">
                <a16:creationId xmlns:a16="http://schemas.microsoft.com/office/drawing/2014/main" id="{D3E73D5C-385B-7947-BE25-78493443A699}"/>
              </a:ext>
            </a:extLst>
          </p:cNvPr>
          <p:cNvSpPr/>
          <p:nvPr/>
        </p:nvSpPr>
        <p:spPr>
          <a:xfrm>
            <a:off x="440871" y="2599631"/>
            <a:ext cx="10535448" cy="1200329"/>
          </a:xfrm>
          <a:prstGeom prst="rect">
            <a:avLst/>
          </a:prstGeom>
        </p:spPr>
        <p:txBody>
          <a:bodyPr wrap="square">
            <a:spAutoFit/>
          </a:bodyPr>
          <a:lstStyle/>
          <a:p>
            <a:r>
              <a:rPr lang="en-US" sz="2400" dirty="0"/>
              <a:t>List of protein sets: 1. HALLMARK_ADIPOGENESIS, 2. HALLMARK_ALLOGRAFT_REJECTION, 3. HALLMARK_ANDROGEN_RESPONSE, 4. HALLMARK_ANGIOGENESIS, 5. HALLMARK_APICAL_JUNCTION, … …</a:t>
            </a:r>
          </a:p>
        </p:txBody>
      </p:sp>
    </p:spTree>
    <p:extLst>
      <p:ext uri="{BB962C8B-B14F-4D97-AF65-F5344CB8AC3E}">
        <p14:creationId xmlns:p14="http://schemas.microsoft.com/office/powerpoint/2010/main" val="1492972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5022D-DDAF-484F-94BE-E2174923BEA6}"/>
              </a:ext>
            </a:extLst>
          </p:cNvPr>
          <p:cNvPicPr>
            <a:picLocks noChangeAspect="1"/>
          </p:cNvPicPr>
          <p:nvPr/>
        </p:nvPicPr>
        <p:blipFill rotWithShape="1">
          <a:blip r:embed="rId2"/>
          <a:srcRect l="2941" t="3137" r="2419" b="3268"/>
          <a:stretch/>
        </p:blipFill>
        <p:spPr>
          <a:xfrm>
            <a:off x="3433482" y="62756"/>
            <a:ext cx="8471647" cy="6702431"/>
          </a:xfrm>
          <a:prstGeom prst="rect">
            <a:avLst/>
          </a:prstGeom>
        </p:spPr>
      </p:pic>
      <p:sp>
        <p:nvSpPr>
          <p:cNvPr id="8" name="TextBox 7">
            <a:extLst>
              <a:ext uri="{FF2B5EF4-FFF2-40B4-BE49-F238E27FC236}">
                <a16:creationId xmlns:a16="http://schemas.microsoft.com/office/drawing/2014/main" id="{B405DC78-15CC-264E-B344-32BA9EA3E034}"/>
              </a:ext>
            </a:extLst>
          </p:cNvPr>
          <p:cNvSpPr txBox="1"/>
          <p:nvPr/>
        </p:nvSpPr>
        <p:spPr>
          <a:xfrm>
            <a:off x="152400" y="340659"/>
            <a:ext cx="3065930" cy="2308324"/>
          </a:xfrm>
          <a:prstGeom prst="rect">
            <a:avLst/>
          </a:prstGeom>
          <a:noFill/>
        </p:spPr>
        <p:txBody>
          <a:bodyPr wrap="square" rtlCol="0">
            <a:spAutoFit/>
          </a:bodyPr>
          <a:lstStyle/>
          <a:p>
            <a:r>
              <a:rPr lang="en-US" sz="2400" i="1" dirty="0">
                <a:latin typeface="Arial" panose="020B0604020202020204" pitchFamily="34" charset="0"/>
                <a:cs typeface="Arial" panose="020B0604020202020204" pitchFamily="34" charset="0"/>
              </a:rPr>
              <a:t>Pairwise correlations </a:t>
            </a:r>
            <a:r>
              <a:rPr lang="en-US" sz="2400" dirty="0">
                <a:latin typeface="Arial" panose="020B0604020202020204" pitchFamily="34" charset="0"/>
                <a:cs typeface="Arial" panose="020B0604020202020204" pitchFamily="34" charset="0"/>
              </a:rPr>
              <a:t>of selected features of the subnetwork within the protein sets and enrichment results</a:t>
            </a:r>
          </a:p>
        </p:txBody>
      </p:sp>
      <p:grpSp>
        <p:nvGrpSpPr>
          <p:cNvPr id="72" name="Group 71">
            <a:extLst>
              <a:ext uri="{FF2B5EF4-FFF2-40B4-BE49-F238E27FC236}">
                <a16:creationId xmlns:a16="http://schemas.microsoft.com/office/drawing/2014/main" id="{835AE4C0-572C-9840-A062-38A0B2A54798}"/>
              </a:ext>
            </a:extLst>
          </p:cNvPr>
          <p:cNvGrpSpPr/>
          <p:nvPr/>
        </p:nvGrpSpPr>
        <p:grpSpPr>
          <a:xfrm>
            <a:off x="3621742" y="301207"/>
            <a:ext cx="7506405" cy="5928307"/>
            <a:chOff x="3621742" y="301207"/>
            <a:chExt cx="7506405" cy="5928307"/>
          </a:xfrm>
        </p:grpSpPr>
        <p:sp>
          <p:nvSpPr>
            <p:cNvPr id="12" name="TextBox 11">
              <a:extLst>
                <a:ext uri="{FF2B5EF4-FFF2-40B4-BE49-F238E27FC236}">
                  <a16:creationId xmlns:a16="http://schemas.microsoft.com/office/drawing/2014/main" id="{FDEE9AC0-0C9B-1543-98A8-66422BD25A77}"/>
                </a:ext>
              </a:extLst>
            </p:cNvPr>
            <p:cNvSpPr txBox="1"/>
            <p:nvPr/>
          </p:nvSpPr>
          <p:spPr>
            <a:xfrm>
              <a:off x="5462393" y="301207"/>
              <a:ext cx="357790" cy="369332"/>
            </a:xfrm>
            <a:prstGeom prst="rect">
              <a:avLst/>
            </a:prstGeom>
            <a:noFill/>
          </p:spPr>
          <p:txBody>
            <a:bodyPr wrap="none" rtlCol="0">
              <a:spAutoFit/>
            </a:bodyPr>
            <a:lstStyle/>
            <a:p>
              <a:r>
                <a:rPr lang="en-US" dirty="0">
                  <a:solidFill>
                    <a:srgbClr val="FF0000"/>
                  </a:solidFill>
                </a:rPr>
                <a:t>✓</a:t>
              </a:r>
            </a:p>
          </p:txBody>
        </p:sp>
        <p:sp>
          <p:nvSpPr>
            <p:cNvPr id="13" name="TextBox 12">
              <a:extLst>
                <a:ext uri="{FF2B5EF4-FFF2-40B4-BE49-F238E27FC236}">
                  <a16:creationId xmlns:a16="http://schemas.microsoft.com/office/drawing/2014/main" id="{90023549-C2B8-AB4A-9844-A3BAFED884A5}"/>
                </a:ext>
              </a:extLst>
            </p:cNvPr>
            <p:cNvSpPr txBox="1"/>
            <p:nvPr/>
          </p:nvSpPr>
          <p:spPr>
            <a:xfrm>
              <a:off x="6312549" y="340659"/>
              <a:ext cx="357790" cy="369332"/>
            </a:xfrm>
            <a:prstGeom prst="rect">
              <a:avLst/>
            </a:prstGeom>
            <a:noFill/>
          </p:spPr>
          <p:txBody>
            <a:bodyPr wrap="none" rtlCol="0">
              <a:spAutoFit/>
            </a:bodyPr>
            <a:lstStyle/>
            <a:p>
              <a:r>
                <a:rPr lang="en-US" dirty="0">
                  <a:solidFill>
                    <a:srgbClr val="FF0000"/>
                  </a:solidFill>
                </a:rPr>
                <a:t>✓</a:t>
              </a:r>
            </a:p>
          </p:txBody>
        </p:sp>
        <p:sp>
          <p:nvSpPr>
            <p:cNvPr id="14" name="TextBox 13">
              <a:extLst>
                <a:ext uri="{FF2B5EF4-FFF2-40B4-BE49-F238E27FC236}">
                  <a16:creationId xmlns:a16="http://schemas.microsoft.com/office/drawing/2014/main" id="{75DFF22A-F7AB-584C-B95F-10BAE6977269}"/>
                </a:ext>
              </a:extLst>
            </p:cNvPr>
            <p:cNvSpPr txBox="1"/>
            <p:nvPr/>
          </p:nvSpPr>
          <p:spPr>
            <a:xfrm>
              <a:off x="7197764" y="317323"/>
              <a:ext cx="357790" cy="369332"/>
            </a:xfrm>
            <a:prstGeom prst="rect">
              <a:avLst/>
            </a:prstGeom>
            <a:noFill/>
          </p:spPr>
          <p:txBody>
            <a:bodyPr wrap="none" rtlCol="0">
              <a:spAutoFit/>
            </a:bodyPr>
            <a:lstStyle/>
            <a:p>
              <a:r>
                <a:rPr lang="en-US" dirty="0">
                  <a:solidFill>
                    <a:srgbClr val="FF0000"/>
                  </a:solidFill>
                </a:rPr>
                <a:t>✓</a:t>
              </a:r>
            </a:p>
          </p:txBody>
        </p:sp>
        <p:sp>
          <p:nvSpPr>
            <p:cNvPr id="15" name="TextBox 14">
              <a:extLst>
                <a:ext uri="{FF2B5EF4-FFF2-40B4-BE49-F238E27FC236}">
                  <a16:creationId xmlns:a16="http://schemas.microsoft.com/office/drawing/2014/main" id="{D0474CC4-2BE3-204C-843A-DE2FF5FF8566}"/>
                </a:ext>
              </a:extLst>
            </p:cNvPr>
            <p:cNvSpPr txBox="1"/>
            <p:nvPr/>
          </p:nvSpPr>
          <p:spPr>
            <a:xfrm>
              <a:off x="8088067" y="340659"/>
              <a:ext cx="357790" cy="369332"/>
            </a:xfrm>
            <a:prstGeom prst="rect">
              <a:avLst/>
            </a:prstGeom>
            <a:noFill/>
          </p:spPr>
          <p:txBody>
            <a:bodyPr wrap="none" rtlCol="0">
              <a:spAutoFit/>
            </a:bodyPr>
            <a:lstStyle/>
            <a:p>
              <a:r>
                <a:rPr lang="en-US" dirty="0">
                  <a:solidFill>
                    <a:srgbClr val="FF0000"/>
                  </a:solidFill>
                </a:rPr>
                <a:t>✓</a:t>
              </a:r>
            </a:p>
          </p:txBody>
        </p:sp>
        <p:sp>
          <p:nvSpPr>
            <p:cNvPr id="16" name="TextBox 15">
              <a:extLst>
                <a:ext uri="{FF2B5EF4-FFF2-40B4-BE49-F238E27FC236}">
                  <a16:creationId xmlns:a16="http://schemas.microsoft.com/office/drawing/2014/main" id="{4826DD11-A6C1-4E47-B47F-BB171A80491E}"/>
                </a:ext>
              </a:extLst>
            </p:cNvPr>
            <p:cNvSpPr txBox="1"/>
            <p:nvPr/>
          </p:nvSpPr>
          <p:spPr>
            <a:xfrm>
              <a:off x="3654716" y="1714263"/>
              <a:ext cx="357790" cy="369332"/>
            </a:xfrm>
            <a:prstGeom prst="rect">
              <a:avLst/>
            </a:prstGeom>
            <a:noFill/>
          </p:spPr>
          <p:txBody>
            <a:bodyPr wrap="none" rtlCol="0">
              <a:spAutoFit/>
            </a:bodyPr>
            <a:lstStyle/>
            <a:p>
              <a:r>
                <a:rPr lang="en-US" dirty="0">
                  <a:solidFill>
                    <a:srgbClr val="FF0000"/>
                  </a:solidFill>
                </a:rPr>
                <a:t>✓</a:t>
              </a:r>
            </a:p>
          </p:txBody>
        </p:sp>
        <p:sp>
          <p:nvSpPr>
            <p:cNvPr id="17" name="TextBox 16">
              <a:extLst>
                <a:ext uri="{FF2B5EF4-FFF2-40B4-BE49-F238E27FC236}">
                  <a16:creationId xmlns:a16="http://schemas.microsoft.com/office/drawing/2014/main" id="{AD17B753-8241-2442-8000-FED7F2B44E89}"/>
                </a:ext>
              </a:extLst>
            </p:cNvPr>
            <p:cNvSpPr txBox="1"/>
            <p:nvPr/>
          </p:nvSpPr>
          <p:spPr>
            <a:xfrm>
              <a:off x="3654716" y="2402152"/>
              <a:ext cx="357790" cy="369332"/>
            </a:xfrm>
            <a:prstGeom prst="rect">
              <a:avLst/>
            </a:prstGeom>
            <a:noFill/>
          </p:spPr>
          <p:txBody>
            <a:bodyPr wrap="none" rtlCol="0">
              <a:spAutoFit/>
            </a:bodyPr>
            <a:lstStyle/>
            <a:p>
              <a:r>
                <a:rPr lang="en-US" dirty="0">
                  <a:solidFill>
                    <a:srgbClr val="FF0000"/>
                  </a:solidFill>
                </a:rPr>
                <a:t>✓</a:t>
              </a:r>
            </a:p>
          </p:txBody>
        </p:sp>
        <p:sp>
          <p:nvSpPr>
            <p:cNvPr id="18" name="TextBox 17">
              <a:extLst>
                <a:ext uri="{FF2B5EF4-FFF2-40B4-BE49-F238E27FC236}">
                  <a16:creationId xmlns:a16="http://schemas.microsoft.com/office/drawing/2014/main" id="{673A9DB1-C7BE-674D-9317-D7527001EF08}"/>
                </a:ext>
              </a:extLst>
            </p:cNvPr>
            <p:cNvSpPr txBox="1"/>
            <p:nvPr/>
          </p:nvSpPr>
          <p:spPr>
            <a:xfrm>
              <a:off x="3621742" y="3067941"/>
              <a:ext cx="357790" cy="369332"/>
            </a:xfrm>
            <a:prstGeom prst="rect">
              <a:avLst/>
            </a:prstGeom>
            <a:noFill/>
          </p:spPr>
          <p:txBody>
            <a:bodyPr wrap="none" rtlCol="0">
              <a:spAutoFit/>
            </a:bodyPr>
            <a:lstStyle/>
            <a:p>
              <a:r>
                <a:rPr lang="en-US" dirty="0">
                  <a:solidFill>
                    <a:srgbClr val="FF0000"/>
                  </a:solidFill>
                </a:rPr>
                <a:t>✓</a:t>
              </a:r>
            </a:p>
          </p:txBody>
        </p:sp>
        <p:sp>
          <p:nvSpPr>
            <p:cNvPr id="19" name="TextBox 18">
              <a:extLst>
                <a:ext uri="{FF2B5EF4-FFF2-40B4-BE49-F238E27FC236}">
                  <a16:creationId xmlns:a16="http://schemas.microsoft.com/office/drawing/2014/main" id="{5B1B4D6A-A910-984F-9581-E317549A6C1F}"/>
                </a:ext>
              </a:extLst>
            </p:cNvPr>
            <p:cNvSpPr txBox="1"/>
            <p:nvPr/>
          </p:nvSpPr>
          <p:spPr>
            <a:xfrm>
              <a:off x="3621742" y="3801466"/>
              <a:ext cx="357790" cy="369332"/>
            </a:xfrm>
            <a:prstGeom prst="rect">
              <a:avLst/>
            </a:prstGeom>
            <a:noFill/>
          </p:spPr>
          <p:txBody>
            <a:bodyPr wrap="none" rtlCol="0">
              <a:spAutoFit/>
            </a:bodyPr>
            <a:lstStyle/>
            <a:p>
              <a:r>
                <a:rPr lang="en-US" dirty="0">
                  <a:solidFill>
                    <a:srgbClr val="FF0000"/>
                  </a:solidFill>
                </a:rPr>
                <a:t>✓</a:t>
              </a:r>
            </a:p>
          </p:txBody>
        </p:sp>
        <p:sp>
          <p:nvSpPr>
            <p:cNvPr id="20" name="TextBox 19">
              <a:extLst>
                <a:ext uri="{FF2B5EF4-FFF2-40B4-BE49-F238E27FC236}">
                  <a16:creationId xmlns:a16="http://schemas.microsoft.com/office/drawing/2014/main" id="{E0A0538F-FCC8-884E-89FE-043DD666A686}"/>
                </a:ext>
              </a:extLst>
            </p:cNvPr>
            <p:cNvSpPr txBox="1"/>
            <p:nvPr/>
          </p:nvSpPr>
          <p:spPr>
            <a:xfrm>
              <a:off x="5450940" y="1050871"/>
              <a:ext cx="357790" cy="369332"/>
            </a:xfrm>
            <a:prstGeom prst="rect">
              <a:avLst/>
            </a:prstGeom>
            <a:noFill/>
          </p:spPr>
          <p:txBody>
            <a:bodyPr wrap="none" rtlCol="0">
              <a:spAutoFit/>
            </a:bodyPr>
            <a:lstStyle/>
            <a:p>
              <a:r>
                <a:rPr lang="en-US" dirty="0">
                  <a:solidFill>
                    <a:srgbClr val="FF0000"/>
                  </a:solidFill>
                </a:rPr>
                <a:t>✓</a:t>
              </a:r>
            </a:p>
          </p:txBody>
        </p:sp>
        <p:sp>
          <p:nvSpPr>
            <p:cNvPr id="21" name="TextBox 20">
              <a:extLst>
                <a:ext uri="{FF2B5EF4-FFF2-40B4-BE49-F238E27FC236}">
                  <a16:creationId xmlns:a16="http://schemas.microsoft.com/office/drawing/2014/main" id="{4C67E41B-AB90-DC49-B4DC-3B7F76B10C28}"/>
                </a:ext>
              </a:extLst>
            </p:cNvPr>
            <p:cNvSpPr txBox="1"/>
            <p:nvPr/>
          </p:nvSpPr>
          <p:spPr>
            <a:xfrm>
              <a:off x="4563435" y="1685365"/>
              <a:ext cx="357790" cy="369332"/>
            </a:xfrm>
            <a:prstGeom prst="rect">
              <a:avLst/>
            </a:prstGeom>
            <a:noFill/>
          </p:spPr>
          <p:txBody>
            <a:bodyPr wrap="none" rtlCol="0">
              <a:spAutoFit/>
            </a:bodyPr>
            <a:lstStyle/>
            <a:p>
              <a:r>
                <a:rPr lang="en-US" dirty="0">
                  <a:solidFill>
                    <a:srgbClr val="FF0000"/>
                  </a:solidFill>
                </a:rPr>
                <a:t>✓</a:t>
              </a:r>
            </a:p>
          </p:txBody>
        </p:sp>
        <p:sp>
          <p:nvSpPr>
            <p:cNvPr id="22" name="TextBox 21">
              <a:extLst>
                <a:ext uri="{FF2B5EF4-FFF2-40B4-BE49-F238E27FC236}">
                  <a16:creationId xmlns:a16="http://schemas.microsoft.com/office/drawing/2014/main" id="{7CB36CF6-4550-6043-A0B3-201FF0B82DE7}"/>
                </a:ext>
              </a:extLst>
            </p:cNvPr>
            <p:cNvSpPr txBox="1"/>
            <p:nvPr/>
          </p:nvSpPr>
          <p:spPr>
            <a:xfrm>
              <a:off x="6312549" y="1050871"/>
              <a:ext cx="357790" cy="369332"/>
            </a:xfrm>
            <a:prstGeom prst="rect">
              <a:avLst/>
            </a:prstGeom>
            <a:noFill/>
          </p:spPr>
          <p:txBody>
            <a:bodyPr wrap="none" rtlCol="0">
              <a:spAutoFit/>
            </a:bodyPr>
            <a:lstStyle/>
            <a:p>
              <a:r>
                <a:rPr lang="en-US" dirty="0">
                  <a:solidFill>
                    <a:srgbClr val="FF0000"/>
                  </a:solidFill>
                </a:rPr>
                <a:t>✓</a:t>
              </a:r>
            </a:p>
          </p:txBody>
        </p:sp>
        <p:sp>
          <p:nvSpPr>
            <p:cNvPr id="23" name="TextBox 22">
              <a:extLst>
                <a:ext uri="{FF2B5EF4-FFF2-40B4-BE49-F238E27FC236}">
                  <a16:creationId xmlns:a16="http://schemas.microsoft.com/office/drawing/2014/main" id="{EC79DB9D-20B7-0A4F-80AE-B17B3A37C5A8}"/>
                </a:ext>
              </a:extLst>
            </p:cNvPr>
            <p:cNvSpPr txBox="1"/>
            <p:nvPr/>
          </p:nvSpPr>
          <p:spPr>
            <a:xfrm>
              <a:off x="5456913" y="2393188"/>
              <a:ext cx="357790" cy="369332"/>
            </a:xfrm>
            <a:prstGeom prst="rect">
              <a:avLst/>
            </a:prstGeom>
            <a:noFill/>
          </p:spPr>
          <p:txBody>
            <a:bodyPr wrap="none" rtlCol="0">
              <a:spAutoFit/>
            </a:bodyPr>
            <a:lstStyle/>
            <a:p>
              <a:r>
                <a:rPr lang="en-US" dirty="0">
                  <a:solidFill>
                    <a:srgbClr val="FF0000"/>
                  </a:solidFill>
                </a:rPr>
                <a:t>✓</a:t>
              </a:r>
            </a:p>
          </p:txBody>
        </p:sp>
        <p:sp>
          <p:nvSpPr>
            <p:cNvPr id="24" name="TextBox 23">
              <a:extLst>
                <a:ext uri="{FF2B5EF4-FFF2-40B4-BE49-F238E27FC236}">
                  <a16:creationId xmlns:a16="http://schemas.microsoft.com/office/drawing/2014/main" id="{93F4EB0E-6E86-A44F-93F9-B9C2BB9BFFA8}"/>
                </a:ext>
              </a:extLst>
            </p:cNvPr>
            <p:cNvSpPr txBox="1"/>
            <p:nvPr/>
          </p:nvSpPr>
          <p:spPr>
            <a:xfrm>
              <a:off x="7203343" y="1052179"/>
              <a:ext cx="357790" cy="369332"/>
            </a:xfrm>
            <a:prstGeom prst="rect">
              <a:avLst/>
            </a:prstGeom>
            <a:noFill/>
          </p:spPr>
          <p:txBody>
            <a:bodyPr wrap="none" rtlCol="0">
              <a:spAutoFit/>
            </a:bodyPr>
            <a:lstStyle/>
            <a:p>
              <a:r>
                <a:rPr lang="en-US" dirty="0">
                  <a:solidFill>
                    <a:srgbClr val="FF0000"/>
                  </a:solidFill>
                </a:rPr>
                <a:t>✓</a:t>
              </a:r>
            </a:p>
          </p:txBody>
        </p:sp>
        <p:sp>
          <p:nvSpPr>
            <p:cNvPr id="25" name="TextBox 24">
              <a:extLst>
                <a:ext uri="{FF2B5EF4-FFF2-40B4-BE49-F238E27FC236}">
                  <a16:creationId xmlns:a16="http://schemas.microsoft.com/office/drawing/2014/main" id="{E582C1A4-2E44-EB4A-BC42-615EB555511B}"/>
                </a:ext>
              </a:extLst>
            </p:cNvPr>
            <p:cNvSpPr txBox="1"/>
            <p:nvPr/>
          </p:nvSpPr>
          <p:spPr>
            <a:xfrm>
              <a:off x="5462393" y="3087178"/>
              <a:ext cx="357790" cy="369332"/>
            </a:xfrm>
            <a:prstGeom prst="rect">
              <a:avLst/>
            </a:prstGeom>
            <a:noFill/>
          </p:spPr>
          <p:txBody>
            <a:bodyPr wrap="none" rtlCol="0">
              <a:spAutoFit/>
            </a:bodyPr>
            <a:lstStyle/>
            <a:p>
              <a:r>
                <a:rPr lang="en-US" dirty="0">
                  <a:solidFill>
                    <a:srgbClr val="FF0000"/>
                  </a:solidFill>
                </a:rPr>
                <a:t>✓</a:t>
              </a:r>
            </a:p>
          </p:txBody>
        </p:sp>
        <p:sp>
          <p:nvSpPr>
            <p:cNvPr id="26" name="TextBox 25">
              <a:extLst>
                <a:ext uri="{FF2B5EF4-FFF2-40B4-BE49-F238E27FC236}">
                  <a16:creationId xmlns:a16="http://schemas.microsoft.com/office/drawing/2014/main" id="{32908E44-BEC6-394C-AC39-FD6229A96B8E}"/>
                </a:ext>
              </a:extLst>
            </p:cNvPr>
            <p:cNvSpPr txBox="1"/>
            <p:nvPr/>
          </p:nvSpPr>
          <p:spPr>
            <a:xfrm>
              <a:off x="8064952" y="1050871"/>
              <a:ext cx="357790" cy="369332"/>
            </a:xfrm>
            <a:prstGeom prst="rect">
              <a:avLst/>
            </a:prstGeom>
            <a:noFill/>
          </p:spPr>
          <p:txBody>
            <a:bodyPr wrap="none" rtlCol="0">
              <a:spAutoFit/>
            </a:bodyPr>
            <a:lstStyle/>
            <a:p>
              <a:r>
                <a:rPr lang="en-US" dirty="0">
                  <a:solidFill>
                    <a:srgbClr val="FF0000"/>
                  </a:solidFill>
                </a:rPr>
                <a:t>✓</a:t>
              </a:r>
            </a:p>
          </p:txBody>
        </p:sp>
        <p:sp>
          <p:nvSpPr>
            <p:cNvPr id="27" name="TextBox 26">
              <a:extLst>
                <a:ext uri="{FF2B5EF4-FFF2-40B4-BE49-F238E27FC236}">
                  <a16:creationId xmlns:a16="http://schemas.microsoft.com/office/drawing/2014/main" id="{981D0057-9415-284F-8FDE-D3DD4936597F}"/>
                </a:ext>
              </a:extLst>
            </p:cNvPr>
            <p:cNvSpPr txBox="1"/>
            <p:nvPr/>
          </p:nvSpPr>
          <p:spPr>
            <a:xfrm>
              <a:off x="5427332" y="3766038"/>
              <a:ext cx="357790" cy="369332"/>
            </a:xfrm>
            <a:prstGeom prst="rect">
              <a:avLst/>
            </a:prstGeom>
            <a:noFill/>
          </p:spPr>
          <p:txBody>
            <a:bodyPr wrap="none" rtlCol="0">
              <a:spAutoFit/>
            </a:bodyPr>
            <a:lstStyle/>
            <a:p>
              <a:r>
                <a:rPr lang="en-US" dirty="0">
                  <a:solidFill>
                    <a:srgbClr val="FF0000"/>
                  </a:solidFill>
                </a:rPr>
                <a:t>✓</a:t>
              </a:r>
            </a:p>
          </p:txBody>
        </p:sp>
        <p:sp>
          <p:nvSpPr>
            <p:cNvPr id="28" name="TextBox 27">
              <a:extLst>
                <a:ext uri="{FF2B5EF4-FFF2-40B4-BE49-F238E27FC236}">
                  <a16:creationId xmlns:a16="http://schemas.microsoft.com/office/drawing/2014/main" id="{51E120C8-91C9-D447-A765-168DD7A414C3}"/>
                </a:ext>
              </a:extLst>
            </p:cNvPr>
            <p:cNvSpPr txBox="1"/>
            <p:nvPr/>
          </p:nvSpPr>
          <p:spPr>
            <a:xfrm>
              <a:off x="8981351" y="1050871"/>
              <a:ext cx="357790" cy="369332"/>
            </a:xfrm>
            <a:prstGeom prst="rect">
              <a:avLst/>
            </a:prstGeom>
            <a:noFill/>
          </p:spPr>
          <p:txBody>
            <a:bodyPr wrap="none" rtlCol="0">
              <a:spAutoFit/>
            </a:bodyPr>
            <a:lstStyle/>
            <a:p>
              <a:r>
                <a:rPr lang="en-US" dirty="0">
                  <a:solidFill>
                    <a:srgbClr val="FF0000"/>
                  </a:solidFill>
                </a:rPr>
                <a:t>✓</a:t>
              </a:r>
            </a:p>
          </p:txBody>
        </p:sp>
        <p:sp>
          <p:nvSpPr>
            <p:cNvPr id="29" name="TextBox 28">
              <a:extLst>
                <a:ext uri="{FF2B5EF4-FFF2-40B4-BE49-F238E27FC236}">
                  <a16:creationId xmlns:a16="http://schemas.microsoft.com/office/drawing/2014/main" id="{E06883CB-FA9C-2846-8312-36CDDF1B4835}"/>
                </a:ext>
              </a:extLst>
            </p:cNvPr>
            <p:cNvSpPr txBox="1"/>
            <p:nvPr/>
          </p:nvSpPr>
          <p:spPr>
            <a:xfrm>
              <a:off x="5427332" y="4481313"/>
              <a:ext cx="357790" cy="369332"/>
            </a:xfrm>
            <a:prstGeom prst="rect">
              <a:avLst/>
            </a:prstGeom>
            <a:noFill/>
          </p:spPr>
          <p:txBody>
            <a:bodyPr wrap="none" rtlCol="0">
              <a:spAutoFit/>
            </a:bodyPr>
            <a:lstStyle/>
            <a:p>
              <a:r>
                <a:rPr lang="en-US" dirty="0">
                  <a:solidFill>
                    <a:srgbClr val="FF0000"/>
                  </a:solidFill>
                </a:rPr>
                <a:t>✓</a:t>
              </a:r>
            </a:p>
          </p:txBody>
        </p:sp>
        <p:sp>
          <p:nvSpPr>
            <p:cNvPr id="30" name="TextBox 29">
              <a:extLst>
                <a:ext uri="{FF2B5EF4-FFF2-40B4-BE49-F238E27FC236}">
                  <a16:creationId xmlns:a16="http://schemas.microsoft.com/office/drawing/2014/main" id="{BF6B1EF5-B921-034A-8240-0FFC7B36FAE4}"/>
                </a:ext>
              </a:extLst>
            </p:cNvPr>
            <p:cNvSpPr txBox="1"/>
            <p:nvPr/>
          </p:nvSpPr>
          <p:spPr>
            <a:xfrm>
              <a:off x="9817355" y="1050871"/>
              <a:ext cx="357790" cy="369332"/>
            </a:xfrm>
            <a:prstGeom prst="rect">
              <a:avLst/>
            </a:prstGeom>
            <a:noFill/>
          </p:spPr>
          <p:txBody>
            <a:bodyPr wrap="none" rtlCol="0">
              <a:spAutoFit/>
            </a:bodyPr>
            <a:lstStyle/>
            <a:p>
              <a:r>
                <a:rPr lang="en-US" dirty="0">
                  <a:solidFill>
                    <a:srgbClr val="FF0000"/>
                  </a:solidFill>
                </a:rPr>
                <a:t>✓</a:t>
              </a:r>
            </a:p>
          </p:txBody>
        </p:sp>
        <p:sp>
          <p:nvSpPr>
            <p:cNvPr id="31" name="TextBox 30">
              <a:extLst>
                <a:ext uri="{FF2B5EF4-FFF2-40B4-BE49-F238E27FC236}">
                  <a16:creationId xmlns:a16="http://schemas.microsoft.com/office/drawing/2014/main" id="{8BEE7BAE-F7CE-A547-9006-454E05CA2781}"/>
                </a:ext>
              </a:extLst>
            </p:cNvPr>
            <p:cNvSpPr txBox="1"/>
            <p:nvPr/>
          </p:nvSpPr>
          <p:spPr>
            <a:xfrm>
              <a:off x="10759844" y="1050871"/>
              <a:ext cx="357790" cy="369332"/>
            </a:xfrm>
            <a:prstGeom prst="rect">
              <a:avLst/>
            </a:prstGeom>
            <a:noFill/>
          </p:spPr>
          <p:txBody>
            <a:bodyPr wrap="none" rtlCol="0">
              <a:spAutoFit/>
            </a:bodyPr>
            <a:lstStyle/>
            <a:p>
              <a:r>
                <a:rPr lang="en-US" dirty="0">
                  <a:solidFill>
                    <a:srgbClr val="FF0000"/>
                  </a:solidFill>
                </a:rPr>
                <a:t>✓</a:t>
              </a:r>
            </a:p>
          </p:txBody>
        </p:sp>
        <p:sp>
          <p:nvSpPr>
            <p:cNvPr id="32" name="TextBox 31">
              <a:extLst>
                <a:ext uri="{FF2B5EF4-FFF2-40B4-BE49-F238E27FC236}">
                  <a16:creationId xmlns:a16="http://schemas.microsoft.com/office/drawing/2014/main" id="{79D74D41-0C62-FD4E-9B0A-5427498E704A}"/>
                </a:ext>
              </a:extLst>
            </p:cNvPr>
            <p:cNvSpPr txBox="1"/>
            <p:nvPr/>
          </p:nvSpPr>
          <p:spPr>
            <a:xfrm>
              <a:off x="5418367" y="5148161"/>
              <a:ext cx="357790" cy="369332"/>
            </a:xfrm>
            <a:prstGeom prst="rect">
              <a:avLst/>
            </a:prstGeom>
            <a:noFill/>
          </p:spPr>
          <p:txBody>
            <a:bodyPr wrap="none" rtlCol="0">
              <a:spAutoFit/>
            </a:bodyPr>
            <a:lstStyle/>
            <a:p>
              <a:r>
                <a:rPr lang="en-US" dirty="0">
                  <a:solidFill>
                    <a:srgbClr val="FF0000"/>
                  </a:solidFill>
                </a:rPr>
                <a:t>✓</a:t>
              </a:r>
            </a:p>
          </p:txBody>
        </p:sp>
        <p:sp>
          <p:nvSpPr>
            <p:cNvPr id="33" name="TextBox 32">
              <a:extLst>
                <a:ext uri="{FF2B5EF4-FFF2-40B4-BE49-F238E27FC236}">
                  <a16:creationId xmlns:a16="http://schemas.microsoft.com/office/drawing/2014/main" id="{AD635E1F-4621-1345-BA5F-90454709A5AB}"/>
                </a:ext>
              </a:extLst>
            </p:cNvPr>
            <p:cNvSpPr txBox="1"/>
            <p:nvPr/>
          </p:nvSpPr>
          <p:spPr>
            <a:xfrm>
              <a:off x="4539521" y="5781685"/>
              <a:ext cx="357790" cy="369332"/>
            </a:xfrm>
            <a:prstGeom prst="rect">
              <a:avLst/>
            </a:prstGeom>
            <a:noFill/>
          </p:spPr>
          <p:txBody>
            <a:bodyPr wrap="none" rtlCol="0">
              <a:spAutoFit/>
            </a:bodyPr>
            <a:lstStyle/>
            <a:p>
              <a:r>
                <a:rPr lang="en-US" dirty="0">
                  <a:solidFill>
                    <a:srgbClr val="FF0000"/>
                  </a:solidFill>
                </a:rPr>
                <a:t>✓</a:t>
              </a:r>
            </a:p>
          </p:txBody>
        </p:sp>
        <p:sp>
          <p:nvSpPr>
            <p:cNvPr id="34" name="TextBox 33">
              <a:extLst>
                <a:ext uri="{FF2B5EF4-FFF2-40B4-BE49-F238E27FC236}">
                  <a16:creationId xmlns:a16="http://schemas.microsoft.com/office/drawing/2014/main" id="{2D31FC91-2602-B84A-A973-A1D988973FA7}"/>
                </a:ext>
              </a:extLst>
            </p:cNvPr>
            <p:cNvSpPr txBox="1"/>
            <p:nvPr/>
          </p:nvSpPr>
          <p:spPr>
            <a:xfrm>
              <a:off x="4563435" y="2384612"/>
              <a:ext cx="357790" cy="369332"/>
            </a:xfrm>
            <a:prstGeom prst="rect">
              <a:avLst/>
            </a:prstGeom>
            <a:noFill/>
          </p:spPr>
          <p:txBody>
            <a:bodyPr wrap="none" rtlCol="0">
              <a:spAutoFit/>
            </a:bodyPr>
            <a:lstStyle/>
            <a:p>
              <a:r>
                <a:rPr lang="en-US" dirty="0">
                  <a:solidFill>
                    <a:srgbClr val="FF0000"/>
                  </a:solidFill>
                </a:rPr>
                <a:t>✓</a:t>
              </a:r>
            </a:p>
          </p:txBody>
        </p:sp>
        <p:sp>
          <p:nvSpPr>
            <p:cNvPr id="35" name="TextBox 34">
              <a:extLst>
                <a:ext uri="{FF2B5EF4-FFF2-40B4-BE49-F238E27FC236}">
                  <a16:creationId xmlns:a16="http://schemas.microsoft.com/office/drawing/2014/main" id="{F48ED4A0-9B56-C046-95A2-0C9CA5E1C18A}"/>
                </a:ext>
              </a:extLst>
            </p:cNvPr>
            <p:cNvSpPr txBox="1"/>
            <p:nvPr/>
          </p:nvSpPr>
          <p:spPr>
            <a:xfrm>
              <a:off x="4563435" y="3087178"/>
              <a:ext cx="357790" cy="369332"/>
            </a:xfrm>
            <a:prstGeom prst="rect">
              <a:avLst/>
            </a:prstGeom>
            <a:noFill/>
          </p:spPr>
          <p:txBody>
            <a:bodyPr wrap="none" rtlCol="0">
              <a:spAutoFit/>
            </a:bodyPr>
            <a:lstStyle/>
            <a:p>
              <a:r>
                <a:rPr lang="en-US" dirty="0">
                  <a:solidFill>
                    <a:srgbClr val="FF0000"/>
                  </a:solidFill>
                </a:rPr>
                <a:t>✓</a:t>
              </a:r>
            </a:p>
          </p:txBody>
        </p:sp>
        <p:sp>
          <p:nvSpPr>
            <p:cNvPr id="36" name="TextBox 35">
              <a:extLst>
                <a:ext uri="{FF2B5EF4-FFF2-40B4-BE49-F238E27FC236}">
                  <a16:creationId xmlns:a16="http://schemas.microsoft.com/office/drawing/2014/main" id="{BAF4DA01-C334-234E-ADBC-357CAB59ECED}"/>
                </a:ext>
              </a:extLst>
            </p:cNvPr>
            <p:cNvSpPr txBox="1"/>
            <p:nvPr/>
          </p:nvSpPr>
          <p:spPr>
            <a:xfrm>
              <a:off x="4511336" y="3789744"/>
              <a:ext cx="357790" cy="369332"/>
            </a:xfrm>
            <a:prstGeom prst="rect">
              <a:avLst/>
            </a:prstGeom>
            <a:noFill/>
          </p:spPr>
          <p:txBody>
            <a:bodyPr wrap="none" rtlCol="0">
              <a:spAutoFit/>
            </a:bodyPr>
            <a:lstStyle/>
            <a:p>
              <a:r>
                <a:rPr lang="en-US" dirty="0">
                  <a:solidFill>
                    <a:srgbClr val="FF0000"/>
                  </a:solidFill>
                </a:rPr>
                <a:t>✓</a:t>
              </a:r>
            </a:p>
          </p:txBody>
        </p:sp>
        <p:sp>
          <p:nvSpPr>
            <p:cNvPr id="37" name="TextBox 36">
              <a:extLst>
                <a:ext uri="{FF2B5EF4-FFF2-40B4-BE49-F238E27FC236}">
                  <a16:creationId xmlns:a16="http://schemas.microsoft.com/office/drawing/2014/main" id="{8A011F9C-4190-0646-85EC-44784FC3D722}"/>
                </a:ext>
              </a:extLst>
            </p:cNvPr>
            <p:cNvSpPr txBox="1"/>
            <p:nvPr/>
          </p:nvSpPr>
          <p:spPr>
            <a:xfrm>
              <a:off x="4511336" y="4488991"/>
              <a:ext cx="357790" cy="369332"/>
            </a:xfrm>
            <a:prstGeom prst="rect">
              <a:avLst/>
            </a:prstGeom>
            <a:noFill/>
          </p:spPr>
          <p:txBody>
            <a:bodyPr wrap="none" rtlCol="0">
              <a:spAutoFit/>
            </a:bodyPr>
            <a:lstStyle/>
            <a:p>
              <a:r>
                <a:rPr lang="en-US" dirty="0">
                  <a:solidFill>
                    <a:srgbClr val="FF0000"/>
                  </a:solidFill>
                </a:rPr>
                <a:t>✓</a:t>
              </a:r>
            </a:p>
          </p:txBody>
        </p:sp>
        <p:sp>
          <p:nvSpPr>
            <p:cNvPr id="38" name="TextBox 37">
              <a:extLst>
                <a:ext uri="{FF2B5EF4-FFF2-40B4-BE49-F238E27FC236}">
                  <a16:creationId xmlns:a16="http://schemas.microsoft.com/office/drawing/2014/main" id="{F6C363B3-2A95-C549-AF40-C8483126F4B3}"/>
                </a:ext>
              </a:extLst>
            </p:cNvPr>
            <p:cNvSpPr txBox="1"/>
            <p:nvPr/>
          </p:nvSpPr>
          <p:spPr>
            <a:xfrm>
              <a:off x="4511336" y="5118154"/>
              <a:ext cx="357790" cy="369332"/>
            </a:xfrm>
            <a:prstGeom prst="rect">
              <a:avLst/>
            </a:prstGeom>
            <a:noFill/>
          </p:spPr>
          <p:txBody>
            <a:bodyPr wrap="none" rtlCol="0">
              <a:spAutoFit/>
            </a:bodyPr>
            <a:lstStyle/>
            <a:p>
              <a:r>
                <a:rPr lang="en-US" dirty="0">
                  <a:solidFill>
                    <a:srgbClr val="FF0000"/>
                  </a:solidFill>
                </a:rPr>
                <a:t>✓</a:t>
              </a:r>
            </a:p>
          </p:txBody>
        </p:sp>
        <p:sp>
          <p:nvSpPr>
            <p:cNvPr id="39" name="TextBox 38">
              <a:extLst>
                <a:ext uri="{FF2B5EF4-FFF2-40B4-BE49-F238E27FC236}">
                  <a16:creationId xmlns:a16="http://schemas.microsoft.com/office/drawing/2014/main" id="{5C153FD8-09E0-4941-9C35-9BA43292EAFA}"/>
                </a:ext>
              </a:extLst>
            </p:cNvPr>
            <p:cNvSpPr txBox="1"/>
            <p:nvPr/>
          </p:nvSpPr>
          <p:spPr>
            <a:xfrm>
              <a:off x="5427332" y="5815009"/>
              <a:ext cx="357790" cy="369332"/>
            </a:xfrm>
            <a:prstGeom prst="rect">
              <a:avLst/>
            </a:prstGeom>
            <a:noFill/>
          </p:spPr>
          <p:txBody>
            <a:bodyPr wrap="none" rtlCol="0">
              <a:spAutoFit/>
            </a:bodyPr>
            <a:lstStyle/>
            <a:p>
              <a:r>
                <a:rPr lang="en-US" dirty="0">
                  <a:solidFill>
                    <a:srgbClr val="FF0000"/>
                  </a:solidFill>
                </a:rPr>
                <a:t>✓</a:t>
              </a:r>
            </a:p>
          </p:txBody>
        </p:sp>
        <p:sp>
          <p:nvSpPr>
            <p:cNvPr id="40" name="TextBox 39">
              <a:extLst>
                <a:ext uri="{FF2B5EF4-FFF2-40B4-BE49-F238E27FC236}">
                  <a16:creationId xmlns:a16="http://schemas.microsoft.com/office/drawing/2014/main" id="{7A33E07C-ABDB-8F42-BEE4-26114DDA8E64}"/>
                </a:ext>
              </a:extLst>
            </p:cNvPr>
            <p:cNvSpPr txBox="1"/>
            <p:nvPr/>
          </p:nvSpPr>
          <p:spPr>
            <a:xfrm>
              <a:off x="7197764" y="2393187"/>
              <a:ext cx="357790" cy="369332"/>
            </a:xfrm>
            <a:prstGeom prst="rect">
              <a:avLst/>
            </a:prstGeom>
            <a:noFill/>
          </p:spPr>
          <p:txBody>
            <a:bodyPr wrap="none" rtlCol="0">
              <a:spAutoFit/>
            </a:bodyPr>
            <a:lstStyle/>
            <a:p>
              <a:r>
                <a:rPr lang="en-US" dirty="0">
                  <a:solidFill>
                    <a:srgbClr val="FF0000"/>
                  </a:solidFill>
                </a:rPr>
                <a:t>✓</a:t>
              </a:r>
            </a:p>
          </p:txBody>
        </p:sp>
        <p:sp>
          <p:nvSpPr>
            <p:cNvPr id="41" name="TextBox 40">
              <a:extLst>
                <a:ext uri="{FF2B5EF4-FFF2-40B4-BE49-F238E27FC236}">
                  <a16:creationId xmlns:a16="http://schemas.microsoft.com/office/drawing/2014/main" id="{86AAD3B4-8B00-8F49-97C7-A3938CF032FA}"/>
                </a:ext>
              </a:extLst>
            </p:cNvPr>
            <p:cNvSpPr txBox="1"/>
            <p:nvPr/>
          </p:nvSpPr>
          <p:spPr>
            <a:xfrm>
              <a:off x="6312549" y="3087178"/>
              <a:ext cx="357790" cy="369332"/>
            </a:xfrm>
            <a:prstGeom prst="rect">
              <a:avLst/>
            </a:prstGeom>
            <a:noFill/>
          </p:spPr>
          <p:txBody>
            <a:bodyPr wrap="none" rtlCol="0">
              <a:spAutoFit/>
            </a:bodyPr>
            <a:lstStyle/>
            <a:p>
              <a:r>
                <a:rPr lang="en-US" dirty="0">
                  <a:solidFill>
                    <a:srgbClr val="FF0000"/>
                  </a:solidFill>
                </a:rPr>
                <a:t>✓</a:t>
              </a:r>
            </a:p>
          </p:txBody>
        </p:sp>
        <p:sp>
          <p:nvSpPr>
            <p:cNvPr id="42" name="TextBox 41">
              <a:extLst>
                <a:ext uri="{FF2B5EF4-FFF2-40B4-BE49-F238E27FC236}">
                  <a16:creationId xmlns:a16="http://schemas.microsoft.com/office/drawing/2014/main" id="{445FFE79-2467-8D4D-BF87-0784D88C49B3}"/>
                </a:ext>
              </a:extLst>
            </p:cNvPr>
            <p:cNvSpPr txBox="1"/>
            <p:nvPr/>
          </p:nvSpPr>
          <p:spPr>
            <a:xfrm>
              <a:off x="8088067" y="2393187"/>
              <a:ext cx="357790" cy="369332"/>
            </a:xfrm>
            <a:prstGeom prst="rect">
              <a:avLst/>
            </a:prstGeom>
            <a:noFill/>
          </p:spPr>
          <p:txBody>
            <a:bodyPr wrap="none" rtlCol="0">
              <a:spAutoFit/>
            </a:bodyPr>
            <a:lstStyle/>
            <a:p>
              <a:r>
                <a:rPr lang="en-US" dirty="0">
                  <a:solidFill>
                    <a:srgbClr val="FF0000"/>
                  </a:solidFill>
                </a:rPr>
                <a:t>✓</a:t>
              </a:r>
            </a:p>
          </p:txBody>
        </p:sp>
        <p:sp>
          <p:nvSpPr>
            <p:cNvPr id="43" name="TextBox 42">
              <a:extLst>
                <a:ext uri="{FF2B5EF4-FFF2-40B4-BE49-F238E27FC236}">
                  <a16:creationId xmlns:a16="http://schemas.microsoft.com/office/drawing/2014/main" id="{06FEA9C8-7286-C641-B76C-342531109AC8}"/>
                </a:ext>
              </a:extLst>
            </p:cNvPr>
            <p:cNvSpPr txBox="1"/>
            <p:nvPr/>
          </p:nvSpPr>
          <p:spPr>
            <a:xfrm>
              <a:off x="6283962" y="3785763"/>
              <a:ext cx="357790" cy="369332"/>
            </a:xfrm>
            <a:prstGeom prst="rect">
              <a:avLst/>
            </a:prstGeom>
            <a:noFill/>
          </p:spPr>
          <p:txBody>
            <a:bodyPr wrap="none" rtlCol="0">
              <a:spAutoFit/>
            </a:bodyPr>
            <a:lstStyle/>
            <a:p>
              <a:r>
                <a:rPr lang="en-US" dirty="0">
                  <a:solidFill>
                    <a:srgbClr val="FF0000"/>
                  </a:solidFill>
                </a:rPr>
                <a:t>✓</a:t>
              </a:r>
            </a:p>
          </p:txBody>
        </p:sp>
        <p:sp>
          <p:nvSpPr>
            <p:cNvPr id="44" name="TextBox 43">
              <a:extLst>
                <a:ext uri="{FF2B5EF4-FFF2-40B4-BE49-F238E27FC236}">
                  <a16:creationId xmlns:a16="http://schemas.microsoft.com/office/drawing/2014/main" id="{B25387DB-BCDB-8747-8F52-2579EB51CB9D}"/>
                </a:ext>
              </a:extLst>
            </p:cNvPr>
            <p:cNvSpPr txBox="1"/>
            <p:nvPr/>
          </p:nvSpPr>
          <p:spPr>
            <a:xfrm>
              <a:off x="8079788" y="3067941"/>
              <a:ext cx="357790" cy="369332"/>
            </a:xfrm>
            <a:prstGeom prst="rect">
              <a:avLst/>
            </a:prstGeom>
            <a:noFill/>
          </p:spPr>
          <p:txBody>
            <a:bodyPr wrap="none" rtlCol="0">
              <a:spAutoFit/>
            </a:bodyPr>
            <a:lstStyle/>
            <a:p>
              <a:r>
                <a:rPr lang="en-US" dirty="0">
                  <a:solidFill>
                    <a:srgbClr val="FF0000"/>
                  </a:solidFill>
                </a:rPr>
                <a:t>✓</a:t>
              </a:r>
            </a:p>
          </p:txBody>
        </p:sp>
        <p:sp>
          <p:nvSpPr>
            <p:cNvPr id="45" name="TextBox 44">
              <a:extLst>
                <a:ext uri="{FF2B5EF4-FFF2-40B4-BE49-F238E27FC236}">
                  <a16:creationId xmlns:a16="http://schemas.microsoft.com/office/drawing/2014/main" id="{D17FB204-7419-DC4D-BF99-22AD38631557}"/>
                </a:ext>
              </a:extLst>
            </p:cNvPr>
            <p:cNvSpPr txBox="1"/>
            <p:nvPr/>
          </p:nvSpPr>
          <p:spPr>
            <a:xfrm>
              <a:off x="7197764" y="3780375"/>
              <a:ext cx="357790" cy="369332"/>
            </a:xfrm>
            <a:prstGeom prst="rect">
              <a:avLst/>
            </a:prstGeom>
            <a:noFill/>
          </p:spPr>
          <p:txBody>
            <a:bodyPr wrap="none" rtlCol="0">
              <a:spAutoFit/>
            </a:bodyPr>
            <a:lstStyle/>
            <a:p>
              <a:r>
                <a:rPr lang="en-US" dirty="0">
                  <a:solidFill>
                    <a:srgbClr val="FF0000"/>
                  </a:solidFill>
                </a:rPr>
                <a:t>✓</a:t>
              </a:r>
            </a:p>
          </p:txBody>
        </p:sp>
        <p:sp>
          <p:nvSpPr>
            <p:cNvPr id="46" name="TextBox 45">
              <a:extLst>
                <a:ext uri="{FF2B5EF4-FFF2-40B4-BE49-F238E27FC236}">
                  <a16:creationId xmlns:a16="http://schemas.microsoft.com/office/drawing/2014/main" id="{83F9357A-1485-844C-A514-65741A2189B8}"/>
                </a:ext>
              </a:extLst>
            </p:cNvPr>
            <p:cNvSpPr txBox="1"/>
            <p:nvPr/>
          </p:nvSpPr>
          <p:spPr>
            <a:xfrm>
              <a:off x="9854762" y="4481313"/>
              <a:ext cx="357790" cy="369332"/>
            </a:xfrm>
            <a:prstGeom prst="rect">
              <a:avLst/>
            </a:prstGeom>
            <a:noFill/>
          </p:spPr>
          <p:txBody>
            <a:bodyPr wrap="none" rtlCol="0">
              <a:spAutoFit/>
            </a:bodyPr>
            <a:lstStyle/>
            <a:p>
              <a:r>
                <a:rPr lang="en-US" dirty="0">
                  <a:solidFill>
                    <a:srgbClr val="FF0000"/>
                  </a:solidFill>
                </a:rPr>
                <a:t>✓</a:t>
              </a:r>
            </a:p>
          </p:txBody>
        </p:sp>
        <p:sp>
          <p:nvSpPr>
            <p:cNvPr id="47" name="TextBox 46">
              <a:extLst>
                <a:ext uri="{FF2B5EF4-FFF2-40B4-BE49-F238E27FC236}">
                  <a16:creationId xmlns:a16="http://schemas.microsoft.com/office/drawing/2014/main" id="{E86ABB5B-47E0-F746-8DA4-D283ED31D510}"/>
                </a:ext>
              </a:extLst>
            </p:cNvPr>
            <p:cNvSpPr txBox="1"/>
            <p:nvPr/>
          </p:nvSpPr>
          <p:spPr>
            <a:xfrm>
              <a:off x="8981351" y="5164699"/>
              <a:ext cx="357790" cy="369332"/>
            </a:xfrm>
            <a:prstGeom prst="rect">
              <a:avLst/>
            </a:prstGeom>
            <a:noFill/>
          </p:spPr>
          <p:txBody>
            <a:bodyPr wrap="none" rtlCol="0">
              <a:spAutoFit/>
            </a:bodyPr>
            <a:lstStyle/>
            <a:p>
              <a:r>
                <a:rPr lang="en-US" dirty="0">
                  <a:solidFill>
                    <a:srgbClr val="FF0000"/>
                  </a:solidFill>
                </a:rPr>
                <a:t>✓</a:t>
              </a:r>
            </a:p>
          </p:txBody>
        </p:sp>
        <p:sp>
          <p:nvSpPr>
            <p:cNvPr id="48" name="TextBox 47">
              <a:extLst>
                <a:ext uri="{FF2B5EF4-FFF2-40B4-BE49-F238E27FC236}">
                  <a16:creationId xmlns:a16="http://schemas.microsoft.com/office/drawing/2014/main" id="{DE0F97AC-3AFB-A047-9CDE-D12470C937D8}"/>
                </a:ext>
              </a:extLst>
            </p:cNvPr>
            <p:cNvSpPr txBox="1"/>
            <p:nvPr/>
          </p:nvSpPr>
          <p:spPr>
            <a:xfrm>
              <a:off x="10770357" y="4477331"/>
              <a:ext cx="357790" cy="369332"/>
            </a:xfrm>
            <a:prstGeom prst="rect">
              <a:avLst/>
            </a:prstGeom>
            <a:noFill/>
          </p:spPr>
          <p:txBody>
            <a:bodyPr wrap="none" rtlCol="0">
              <a:spAutoFit/>
            </a:bodyPr>
            <a:lstStyle/>
            <a:p>
              <a:r>
                <a:rPr lang="en-US" dirty="0">
                  <a:solidFill>
                    <a:srgbClr val="FF0000"/>
                  </a:solidFill>
                </a:rPr>
                <a:t>✓</a:t>
              </a:r>
            </a:p>
          </p:txBody>
        </p:sp>
        <p:sp>
          <p:nvSpPr>
            <p:cNvPr id="49" name="TextBox 48">
              <a:extLst>
                <a:ext uri="{FF2B5EF4-FFF2-40B4-BE49-F238E27FC236}">
                  <a16:creationId xmlns:a16="http://schemas.microsoft.com/office/drawing/2014/main" id="{FA4446CF-9BD5-2C40-8C5E-1E594057F4DD}"/>
                </a:ext>
              </a:extLst>
            </p:cNvPr>
            <p:cNvSpPr txBox="1"/>
            <p:nvPr/>
          </p:nvSpPr>
          <p:spPr>
            <a:xfrm>
              <a:off x="10770357" y="5136433"/>
              <a:ext cx="357790" cy="369332"/>
            </a:xfrm>
            <a:prstGeom prst="rect">
              <a:avLst/>
            </a:prstGeom>
            <a:noFill/>
          </p:spPr>
          <p:txBody>
            <a:bodyPr wrap="none" rtlCol="0">
              <a:spAutoFit/>
            </a:bodyPr>
            <a:lstStyle/>
            <a:p>
              <a:r>
                <a:rPr lang="en-US" dirty="0">
                  <a:solidFill>
                    <a:srgbClr val="FF0000"/>
                  </a:solidFill>
                </a:rPr>
                <a:t>✓</a:t>
              </a:r>
            </a:p>
          </p:txBody>
        </p:sp>
        <p:sp>
          <p:nvSpPr>
            <p:cNvPr id="50" name="TextBox 49">
              <a:extLst>
                <a:ext uri="{FF2B5EF4-FFF2-40B4-BE49-F238E27FC236}">
                  <a16:creationId xmlns:a16="http://schemas.microsoft.com/office/drawing/2014/main" id="{110CA167-CA72-8A47-9359-8A9ABB226647}"/>
                </a:ext>
              </a:extLst>
            </p:cNvPr>
            <p:cNvSpPr txBox="1"/>
            <p:nvPr/>
          </p:nvSpPr>
          <p:spPr>
            <a:xfrm>
              <a:off x="9854762" y="5857039"/>
              <a:ext cx="357790" cy="369332"/>
            </a:xfrm>
            <a:prstGeom prst="rect">
              <a:avLst/>
            </a:prstGeom>
            <a:noFill/>
          </p:spPr>
          <p:txBody>
            <a:bodyPr wrap="none" rtlCol="0">
              <a:spAutoFit/>
            </a:bodyPr>
            <a:lstStyle/>
            <a:p>
              <a:r>
                <a:rPr lang="en-US" dirty="0">
                  <a:solidFill>
                    <a:srgbClr val="FF0000"/>
                  </a:solidFill>
                </a:rPr>
                <a:t>✓</a:t>
              </a:r>
            </a:p>
          </p:txBody>
        </p:sp>
        <p:sp>
          <p:nvSpPr>
            <p:cNvPr id="51" name="TextBox 50">
              <a:extLst>
                <a:ext uri="{FF2B5EF4-FFF2-40B4-BE49-F238E27FC236}">
                  <a16:creationId xmlns:a16="http://schemas.microsoft.com/office/drawing/2014/main" id="{9898E20E-0521-7341-9DDC-FBFA4CD55945}"/>
                </a:ext>
              </a:extLst>
            </p:cNvPr>
            <p:cNvSpPr txBox="1"/>
            <p:nvPr/>
          </p:nvSpPr>
          <p:spPr>
            <a:xfrm>
              <a:off x="8981351" y="5860182"/>
              <a:ext cx="357790" cy="369332"/>
            </a:xfrm>
            <a:prstGeom prst="rect">
              <a:avLst/>
            </a:prstGeom>
            <a:noFill/>
          </p:spPr>
          <p:txBody>
            <a:bodyPr wrap="none" rtlCol="0">
              <a:spAutoFit/>
            </a:bodyPr>
            <a:lstStyle/>
            <a:p>
              <a:r>
                <a:rPr lang="en-US" dirty="0">
                  <a:solidFill>
                    <a:srgbClr val="FF0000"/>
                  </a:solidFill>
                </a:rPr>
                <a:t>✓</a:t>
              </a:r>
            </a:p>
          </p:txBody>
        </p:sp>
        <p:sp>
          <p:nvSpPr>
            <p:cNvPr id="53" name="TextBox 52">
              <a:extLst>
                <a:ext uri="{FF2B5EF4-FFF2-40B4-BE49-F238E27FC236}">
                  <a16:creationId xmlns:a16="http://schemas.microsoft.com/office/drawing/2014/main" id="{C492DE12-62FE-FF4D-B4CE-10B73A3F901B}"/>
                </a:ext>
              </a:extLst>
            </p:cNvPr>
            <p:cNvSpPr txBox="1"/>
            <p:nvPr/>
          </p:nvSpPr>
          <p:spPr>
            <a:xfrm>
              <a:off x="8981351" y="2402152"/>
              <a:ext cx="357790" cy="369332"/>
            </a:xfrm>
            <a:prstGeom prst="rect">
              <a:avLst/>
            </a:prstGeom>
            <a:noFill/>
          </p:spPr>
          <p:txBody>
            <a:bodyPr wrap="none" rtlCol="0">
              <a:spAutoFit/>
            </a:bodyPr>
            <a:lstStyle/>
            <a:p>
              <a:r>
                <a:rPr lang="en-US" dirty="0">
                  <a:solidFill>
                    <a:srgbClr val="FF0000"/>
                  </a:solidFill>
                </a:rPr>
                <a:t>✓</a:t>
              </a:r>
            </a:p>
          </p:txBody>
        </p:sp>
        <p:sp>
          <p:nvSpPr>
            <p:cNvPr id="54" name="TextBox 53">
              <a:extLst>
                <a:ext uri="{FF2B5EF4-FFF2-40B4-BE49-F238E27FC236}">
                  <a16:creationId xmlns:a16="http://schemas.microsoft.com/office/drawing/2014/main" id="{F0C367F2-7DC4-704C-B341-3B7E8F8226DD}"/>
                </a:ext>
              </a:extLst>
            </p:cNvPr>
            <p:cNvSpPr txBox="1"/>
            <p:nvPr/>
          </p:nvSpPr>
          <p:spPr>
            <a:xfrm>
              <a:off x="9874635" y="2426597"/>
              <a:ext cx="357790" cy="369332"/>
            </a:xfrm>
            <a:prstGeom prst="rect">
              <a:avLst/>
            </a:prstGeom>
            <a:noFill/>
          </p:spPr>
          <p:txBody>
            <a:bodyPr wrap="none" rtlCol="0">
              <a:spAutoFit/>
            </a:bodyPr>
            <a:lstStyle/>
            <a:p>
              <a:r>
                <a:rPr lang="en-US" dirty="0">
                  <a:solidFill>
                    <a:srgbClr val="FF0000"/>
                  </a:solidFill>
                </a:rPr>
                <a:t>✓</a:t>
              </a:r>
            </a:p>
          </p:txBody>
        </p:sp>
        <p:sp>
          <p:nvSpPr>
            <p:cNvPr id="55" name="TextBox 54">
              <a:extLst>
                <a:ext uri="{FF2B5EF4-FFF2-40B4-BE49-F238E27FC236}">
                  <a16:creationId xmlns:a16="http://schemas.microsoft.com/office/drawing/2014/main" id="{BA7BC116-2A62-CA4F-A1D3-0F0D4600AA97}"/>
                </a:ext>
              </a:extLst>
            </p:cNvPr>
            <p:cNvSpPr txBox="1"/>
            <p:nvPr/>
          </p:nvSpPr>
          <p:spPr>
            <a:xfrm>
              <a:off x="7224967" y="4488991"/>
              <a:ext cx="357790" cy="369332"/>
            </a:xfrm>
            <a:prstGeom prst="rect">
              <a:avLst/>
            </a:prstGeom>
            <a:noFill/>
          </p:spPr>
          <p:txBody>
            <a:bodyPr wrap="none" rtlCol="0">
              <a:spAutoFit/>
            </a:bodyPr>
            <a:lstStyle/>
            <a:p>
              <a:r>
                <a:rPr lang="en-US" dirty="0">
                  <a:solidFill>
                    <a:srgbClr val="FF0000"/>
                  </a:solidFill>
                </a:rPr>
                <a:t>✓</a:t>
              </a:r>
            </a:p>
          </p:txBody>
        </p:sp>
        <p:sp>
          <p:nvSpPr>
            <p:cNvPr id="56" name="TextBox 55">
              <a:extLst>
                <a:ext uri="{FF2B5EF4-FFF2-40B4-BE49-F238E27FC236}">
                  <a16:creationId xmlns:a16="http://schemas.microsoft.com/office/drawing/2014/main" id="{CB11C7B1-12B4-B641-B824-9FC3459B1C06}"/>
                </a:ext>
              </a:extLst>
            </p:cNvPr>
            <p:cNvSpPr txBox="1"/>
            <p:nvPr/>
          </p:nvSpPr>
          <p:spPr>
            <a:xfrm>
              <a:off x="7198382" y="5158268"/>
              <a:ext cx="357790" cy="369332"/>
            </a:xfrm>
            <a:prstGeom prst="rect">
              <a:avLst/>
            </a:prstGeom>
            <a:noFill/>
          </p:spPr>
          <p:txBody>
            <a:bodyPr wrap="none" rtlCol="0">
              <a:spAutoFit/>
            </a:bodyPr>
            <a:lstStyle/>
            <a:p>
              <a:r>
                <a:rPr lang="en-US" dirty="0">
                  <a:solidFill>
                    <a:srgbClr val="FF0000"/>
                  </a:solidFill>
                </a:rPr>
                <a:t>✓</a:t>
              </a:r>
            </a:p>
          </p:txBody>
        </p:sp>
        <p:sp>
          <p:nvSpPr>
            <p:cNvPr id="57" name="TextBox 56">
              <a:extLst>
                <a:ext uri="{FF2B5EF4-FFF2-40B4-BE49-F238E27FC236}">
                  <a16:creationId xmlns:a16="http://schemas.microsoft.com/office/drawing/2014/main" id="{0C362A37-CC7E-3142-A6B2-54AB980CFAFE}"/>
                </a:ext>
              </a:extLst>
            </p:cNvPr>
            <p:cNvSpPr txBox="1"/>
            <p:nvPr/>
          </p:nvSpPr>
          <p:spPr>
            <a:xfrm>
              <a:off x="8981351" y="3107212"/>
              <a:ext cx="357790" cy="369332"/>
            </a:xfrm>
            <a:prstGeom prst="rect">
              <a:avLst/>
            </a:prstGeom>
            <a:noFill/>
          </p:spPr>
          <p:txBody>
            <a:bodyPr wrap="none" rtlCol="0">
              <a:spAutoFit/>
            </a:bodyPr>
            <a:lstStyle/>
            <a:p>
              <a:r>
                <a:rPr lang="en-US" dirty="0">
                  <a:solidFill>
                    <a:srgbClr val="FF0000"/>
                  </a:solidFill>
                </a:rPr>
                <a:t>✓</a:t>
              </a:r>
            </a:p>
          </p:txBody>
        </p:sp>
        <p:sp>
          <p:nvSpPr>
            <p:cNvPr id="58" name="TextBox 57">
              <a:extLst>
                <a:ext uri="{FF2B5EF4-FFF2-40B4-BE49-F238E27FC236}">
                  <a16:creationId xmlns:a16="http://schemas.microsoft.com/office/drawing/2014/main" id="{1FE6DBC2-E332-C847-BF32-3C489584F2FD}"/>
                </a:ext>
              </a:extLst>
            </p:cNvPr>
            <p:cNvSpPr txBox="1"/>
            <p:nvPr/>
          </p:nvSpPr>
          <p:spPr>
            <a:xfrm>
              <a:off x="6347196" y="4502208"/>
              <a:ext cx="357790" cy="369332"/>
            </a:xfrm>
            <a:prstGeom prst="rect">
              <a:avLst/>
            </a:prstGeom>
            <a:noFill/>
          </p:spPr>
          <p:txBody>
            <a:bodyPr wrap="none" rtlCol="0">
              <a:spAutoFit/>
            </a:bodyPr>
            <a:lstStyle/>
            <a:p>
              <a:r>
                <a:rPr lang="en-US" dirty="0">
                  <a:solidFill>
                    <a:srgbClr val="FF0000"/>
                  </a:solidFill>
                </a:rPr>
                <a:t>✓</a:t>
              </a:r>
            </a:p>
          </p:txBody>
        </p:sp>
        <p:sp>
          <p:nvSpPr>
            <p:cNvPr id="59" name="TextBox 58">
              <a:extLst>
                <a:ext uri="{FF2B5EF4-FFF2-40B4-BE49-F238E27FC236}">
                  <a16:creationId xmlns:a16="http://schemas.microsoft.com/office/drawing/2014/main" id="{0CAB23BF-F7E5-9C44-8541-B2E62C25A201}"/>
                </a:ext>
              </a:extLst>
            </p:cNvPr>
            <p:cNvSpPr txBox="1"/>
            <p:nvPr/>
          </p:nvSpPr>
          <p:spPr>
            <a:xfrm>
              <a:off x="6312549" y="5174014"/>
              <a:ext cx="357790" cy="369332"/>
            </a:xfrm>
            <a:prstGeom prst="rect">
              <a:avLst/>
            </a:prstGeom>
            <a:noFill/>
          </p:spPr>
          <p:txBody>
            <a:bodyPr wrap="none" rtlCol="0">
              <a:spAutoFit/>
            </a:bodyPr>
            <a:lstStyle/>
            <a:p>
              <a:r>
                <a:rPr lang="en-US" dirty="0">
                  <a:solidFill>
                    <a:srgbClr val="FF0000"/>
                  </a:solidFill>
                </a:rPr>
                <a:t>✓</a:t>
              </a:r>
            </a:p>
          </p:txBody>
        </p:sp>
        <p:sp>
          <p:nvSpPr>
            <p:cNvPr id="60" name="TextBox 59">
              <a:extLst>
                <a:ext uri="{FF2B5EF4-FFF2-40B4-BE49-F238E27FC236}">
                  <a16:creationId xmlns:a16="http://schemas.microsoft.com/office/drawing/2014/main" id="{B9923C3A-6C72-664B-996C-E13C2E51D9F9}"/>
                </a:ext>
              </a:extLst>
            </p:cNvPr>
            <p:cNvSpPr txBox="1"/>
            <p:nvPr/>
          </p:nvSpPr>
          <p:spPr>
            <a:xfrm>
              <a:off x="9847027" y="3067941"/>
              <a:ext cx="357790" cy="369332"/>
            </a:xfrm>
            <a:prstGeom prst="rect">
              <a:avLst/>
            </a:prstGeom>
            <a:noFill/>
          </p:spPr>
          <p:txBody>
            <a:bodyPr wrap="none" rtlCol="0">
              <a:spAutoFit/>
            </a:bodyPr>
            <a:lstStyle/>
            <a:p>
              <a:r>
                <a:rPr lang="en-US" dirty="0">
                  <a:solidFill>
                    <a:srgbClr val="FF0000"/>
                  </a:solidFill>
                </a:rPr>
                <a:t>✓</a:t>
              </a:r>
            </a:p>
          </p:txBody>
        </p:sp>
        <p:sp>
          <p:nvSpPr>
            <p:cNvPr id="61" name="TextBox 60">
              <a:extLst>
                <a:ext uri="{FF2B5EF4-FFF2-40B4-BE49-F238E27FC236}">
                  <a16:creationId xmlns:a16="http://schemas.microsoft.com/office/drawing/2014/main" id="{EFFC1C93-D543-854C-92D2-EFD36173C867}"/>
                </a:ext>
              </a:extLst>
            </p:cNvPr>
            <p:cNvSpPr txBox="1"/>
            <p:nvPr/>
          </p:nvSpPr>
          <p:spPr>
            <a:xfrm>
              <a:off x="8992660" y="3812272"/>
              <a:ext cx="357790" cy="369332"/>
            </a:xfrm>
            <a:prstGeom prst="rect">
              <a:avLst/>
            </a:prstGeom>
            <a:noFill/>
          </p:spPr>
          <p:txBody>
            <a:bodyPr wrap="none" rtlCol="0">
              <a:spAutoFit/>
            </a:bodyPr>
            <a:lstStyle/>
            <a:p>
              <a:r>
                <a:rPr lang="en-US" dirty="0">
                  <a:solidFill>
                    <a:srgbClr val="FF0000"/>
                  </a:solidFill>
                </a:rPr>
                <a:t>✓</a:t>
              </a:r>
            </a:p>
          </p:txBody>
        </p:sp>
        <p:sp>
          <p:nvSpPr>
            <p:cNvPr id="62" name="TextBox 61">
              <a:extLst>
                <a:ext uri="{FF2B5EF4-FFF2-40B4-BE49-F238E27FC236}">
                  <a16:creationId xmlns:a16="http://schemas.microsoft.com/office/drawing/2014/main" id="{9A95B5EB-364E-EF4E-ABCC-EEDBDB8AF607}"/>
                </a:ext>
              </a:extLst>
            </p:cNvPr>
            <p:cNvSpPr txBox="1"/>
            <p:nvPr/>
          </p:nvSpPr>
          <p:spPr>
            <a:xfrm>
              <a:off x="8079788" y="4474169"/>
              <a:ext cx="357790" cy="369332"/>
            </a:xfrm>
            <a:prstGeom prst="rect">
              <a:avLst/>
            </a:prstGeom>
            <a:noFill/>
          </p:spPr>
          <p:txBody>
            <a:bodyPr wrap="none" rtlCol="0">
              <a:spAutoFit/>
            </a:bodyPr>
            <a:lstStyle/>
            <a:p>
              <a:r>
                <a:rPr lang="en-US" dirty="0">
                  <a:solidFill>
                    <a:srgbClr val="FF0000"/>
                  </a:solidFill>
                </a:rPr>
                <a:t>✓</a:t>
              </a:r>
            </a:p>
          </p:txBody>
        </p:sp>
        <p:sp>
          <p:nvSpPr>
            <p:cNvPr id="64" name="TextBox 63">
              <a:extLst>
                <a:ext uri="{FF2B5EF4-FFF2-40B4-BE49-F238E27FC236}">
                  <a16:creationId xmlns:a16="http://schemas.microsoft.com/office/drawing/2014/main" id="{A3CC1D46-04F1-6E4F-91D4-5137A20F4EA3}"/>
                </a:ext>
              </a:extLst>
            </p:cNvPr>
            <p:cNvSpPr txBox="1"/>
            <p:nvPr/>
          </p:nvSpPr>
          <p:spPr>
            <a:xfrm>
              <a:off x="6327028" y="1714263"/>
              <a:ext cx="357790" cy="369332"/>
            </a:xfrm>
            <a:prstGeom prst="rect">
              <a:avLst/>
            </a:prstGeom>
            <a:noFill/>
          </p:spPr>
          <p:txBody>
            <a:bodyPr wrap="none" rtlCol="0">
              <a:spAutoFit/>
            </a:bodyPr>
            <a:lstStyle/>
            <a:p>
              <a:r>
                <a:rPr lang="en-US" dirty="0">
                  <a:solidFill>
                    <a:srgbClr val="FF0000"/>
                  </a:solidFill>
                </a:rPr>
                <a:t>✓</a:t>
              </a:r>
            </a:p>
          </p:txBody>
        </p:sp>
        <p:sp>
          <p:nvSpPr>
            <p:cNvPr id="65" name="TextBox 64">
              <a:extLst>
                <a:ext uri="{FF2B5EF4-FFF2-40B4-BE49-F238E27FC236}">
                  <a16:creationId xmlns:a16="http://schemas.microsoft.com/office/drawing/2014/main" id="{EC1B1389-9EE6-474B-937E-3FF629E51B5A}"/>
                </a:ext>
              </a:extLst>
            </p:cNvPr>
            <p:cNvSpPr txBox="1"/>
            <p:nvPr/>
          </p:nvSpPr>
          <p:spPr>
            <a:xfrm>
              <a:off x="7224967" y="1737565"/>
              <a:ext cx="357790" cy="369332"/>
            </a:xfrm>
            <a:prstGeom prst="rect">
              <a:avLst/>
            </a:prstGeom>
            <a:noFill/>
          </p:spPr>
          <p:txBody>
            <a:bodyPr wrap="none" rtlCol="0">
              <a:spAutoFit/>
            </a:bodyPr>
            <a:lstStyle/>
            <a:p>
              <a:r>
                <a:rPr lang="en-US" dirty="0">
                  <a:solidFill>
                    <a:srgbClr val="FF0000"/>
                  </a:solidFill>
                </a:rPr>
                <a:t>✓</a:t>
              </a:r>
            </a:p>
          </p:txBody>
        </p:sp>
        <p:sp>
          <p:nvSpPr>
            <p:cNvPr id="66" name="TextBox 65">
              <a:extLst>
                <a:ext uri="{FF2B5EF4-FFF2-40B4-BE49-F238E27FC236}">
                  <a16:creationId xmlns:a16="http://schemas.microsoft.com/office/drawing/2014/main" id="{DC55F22C-097D-6C43-9EE8-04D3A71DC4B4}"/>
                </a:ext>
              </a:extLst>
            </p:cNvPr>
            <p:cNvSpPr txBox="1"/>
            <p:nvPr/>
          </p:nvSpPr>
          <p:spPr>
            <a:xfrm>
              <a:off x="8105292" y="1725814"/>
              <a:ext cx="357790" cy="369332"/>
            </a:xfrm>
            <a:prstGeom prst="rect">
              <a:avLst/>
            </a:prstGeom>
            <a:noFill/>
          </p:spPr>
          <p:txBody>
            <a:bodyPr wrap="none" rtlCol="0">
              <a:spAutoFit/>
            </a:bodyPr>
            <a:lstStyle/>
            <a:p>
              <a:r>
                <a:rPr lang="en-US" dirty="0">
                  <a:solidFill>
                    <a:srgbClr val="FF0000"/>
                  </a:solidFill>
                </a:rPr>
                <a:t>✓</a:t>
              </a:r>
            </a:p>
          </p:txBody>
        </p:sp>
        <p:sp>
          <p:nvSpPr>
            <p:cNvPr id="67" name="TextBox 66">
              <a:extLst>
                <a:ext uri="{FF2B5EF4-FFF2-40B4-BE49-F238E27FC236}">
                  <a16:creationId xmlns:a16="http://schemas.microsoft.com/office/drawing/2014/main" id="{1E5DAB80-9184-164E-9951-4E12DF30A13F}"/>
                </a:ext>
              </a:extLst>
            </p:cNvPr>
            <p:cNvSpPr txBox="1"/>
            <p:nvPr/>
          </p:nvSpPr>
          <p:spPr>
            <a:xfrm>
              <a:off x="8981351" y="1709278"/>
              <a:ext cx="357790" cy="369332"/>
            </a:xfrm>
            <a:prstGeom prst="rect">
              <a:avLst/>
            </a:prstGeom>
            <a:noFill/>
          </p:spPr>
          <p:txBody>
            <a:bodyPr wrap="none" rtlCol="0">
              <a:spAutoFit/>
            </a:bodyPr>
            <a:lstStyle/>
            <a:p>
              <a:r>
                <a:rPr lang="en-US" dirty="0">
                  <a:solidFill>
                    <a:srgbClr val="FF0000"/>
                  </a:solidFill>
                </a:rPr>
                <a:t>✓</a:t>
              </a:r>
            </a:p>
          </p:txBody>
        </p:sp>
        <p:sp>
          <p:nvSpPr>
            <p:cNvPr id="68" name="TextBox 67">
              <a:extLst>
                <a:ext uri="{FF2B5EF4-FFF2-40B4-BE49-F238E27FC236}">
                  <a16:creationId xmlns:a16="http://schemas.microsoft.com/office/drawing/2014/main" id="{412C1F92-A9C5-DC44-9757-22A8DA0ED3DB}"/>
                </a:ext>
              </a:extLst>
            </p:cNvPr>
            <p:cNvSpPr txBox="1"/>
            <p:nvPr/>
          </p:nvSpPr>
          <p:spPr>
            <a:xfrm>
              <a:off x="9883556" y="1736593"/>
              <a:ext cx="357790" cy="369332"/>
            </a:xfrm>
            <a:prstGeom prst="rect">
              <a:avLst/>
            </a:prstGeom>
            <a:noFill/>
          </p:spPr>
          <p:txBody>
            <a:bodyPr wrap="none" rtlCol="0">
              <a:spAutoFit/>
            </a:bodyPr>
            <a:lstStyle/>
            <a:p>
              <a:r>
                <a:rPr lang="en-US" dirty="0">
                  <a:solidFill>
                    <a:srgbClr val="FF0000"/>
                  </a:solidFill>
                </a:rPr>
                <a:t>✓</a:t>
              </a:r>
            </a:p>
          </p:txBody>
        </p:sp>
        <p:sp>
          <p:nvSpPr>
            <p:cNvPr id="69" name="TextBox 68">
              <a:extLst>
                <a:ext uri="{FF2B5EF4-FFF2-40B4-BE49-F238E27FC236}">
                  <a16:creationId xmlns:a16="http://schemas.microsoft.com/office/drawing/2014/main" id="{87111616-EE68-0741-A6EF-159464327B27}"/>
                </a:ext>
              </a:extLst>
            </p:cNvPr>
            <p:cNvSpPr txBox="1"/>
            <p:nvPr/>
          </p:nvSpPr>
          <p:spPr>
            <a:xfrm>
              <a:off x="10744944" y="1726812"/>
              <a:ext cx="357790" cy="369332"/>
            </a:xfrm>
            <a:prstGeom prst="rect">
              <a:avLst/>
            </a:prstGeom>
            <a:noFill/>
          </p:spPr>
          <p:txBody>
            <a:bodyPr wrap="none" rtlCol="0">
              <a:spAutoFit/>
            </a:bodyPr>
            <a:lstStyle/>
            <a:p>
              <a:r>
                <a:rPr lang="en-US" dirty="0">
                  <a:solidFill>
                    <a:srgbClr val="FF0000"/>
                  </a:solidFill>
                </a:rPr>
                <a:t>✓</a:t>
              </a:r>
            </a:p>
          </p:txBody>
        </p:sp>
        <p:sp>
          <p:nvSpPr>
            <p:cNvPr id="70" name="Rectangle 69">
              <a:extLst>
                <a:ext uri="{FF2B5EF4-FFF2-40B4-BE49-F238E27FC236}">
                  <a16:creationId xmlns:a16="http://schemas.microsoft.com/office/drawing/2014/main" id="{ECAAE105-46D1-3942-B07B-6151442E15D0}"/>
                </a:ext>
              </a:extLst>
            </p:cNvPr>
            <p:cNvSpPr/>
            <p:nvPr/>
          </p:nvSpPr>
          <p:spPr>
            <a:xfrm>
              <a:off x="4641877" y="1261267"/>
              <a:ext cx="661698" cy="1846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F4B0B20-9FCA-1C4D-8BEB-5E0B8E609538}"/>
                </a:ext>
              </a:extLst>
            </p:cNvPr>
            <p:cNvSpPr/>
            <p:nvPr/>
          </p:nvSpPr>
          <p:spPr>
            <a:xfrm>
              <a:off x="5542521" y="1935563"/>
              <a:ext cx="661698" cy="1846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a:extLst>
              <a:ext uri="{FF2B5EF4-FFF2-40B4-BE49-F238E27FC236}">
                <a16:creationId xmlns:a16="http://schemas.microsoft.com/office/drawing/2014/main" id="{5D5427C0-DB0E-5E49-9572-17EFB7899FE3}"/>
              </a:ext>
            </a:extLst>
          </p:cNvPr>
          <p:cNvSpPr/>
          <p:nvPr/>
        </p:nvSpPr>
        <p:spPr>
          <a:xfrm>
            <a:off x="183352" y="3350539"/>
            <a:ext cx="3046966" cy="1200329"/>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a:t>
            </a:r>
            <a:r>
              <a:rPr lang="en-US" sz="2400" dirty="0">
                <a:solidFill>
                  <a:srgbClr val="FF0000"/>
                </a:solidFill>
              </a:rPr>
              <a:t>✓</a:t>
            </a:r>
            <a:r>
              <a:rPr lang="en-US" sz="2400" dirty="0">
                <a:latin typeface="Arial" panose="020B0604020202020204" pitchFamily="34" charset="0"/>
                <a:cs typeface="Arial" panose="020B0604020202020204" pitchFamily="34" charset="0"/>
              </a:rPr>
              <a:t>” : </a:t>
            </a:r>
          </a:p>
          <a:p>
            <a:r>
              <a:rPr lang="en-US" sz="2400" dirty="0">
                <a:latin typeface="Arial" panose="020B0604020202020204" pitchFamily="34" charset="0"/>
                <a:cs typeface="Arial" panose="020B0604020202020204" pitchFamily="34" charset="0"/>
              </a:rPr>
              <a:t>positive correlation with p &lt; 0.05</a:t>
            </a:r>
          </a:p>
        </p:txBody>
      </p:sp>
    </p:spTree>
    <p:extLst>
      <p:ext uri="{BB962C8B-B14F-4D97-AF65-F5344CB8AC3E}">
        <p14:creationId xmlns:p14="http://schemas.microsoft.com/office/powerpoint/2010/main" val="360786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FB4150-C78B-7246-8077-C88703F50E76}"/>
              </a:ext>
            </a:extLst>
          </p:cNvPr>
          <p:cNvPicPr>
            <a:picLocks noChangeAspect="1"/>
          </p:cNvPicPr>
          <p:nvPr/>
        </p:nvPicPr>
        <p:blipFill>
          <a:blip r:embed="rId2"/>
          <a:stretch>
            <a:fillRect/>
          </a:stretch>
        </p:blipFill>
        <p:spPr>
          <a:xfrm>
            <a:off x="735315" y="1233725"/>
            <a:ext cx="11017373" cy="4842984"/>
          </a:xfrm>
          <a:prstGeom prst="rect">
            <a:avLst/>
          </a:prstGeom>
        </p:spPr>
      </p:pic>
      <p:sp>
        <p:nvSpPr>
          <p:cNvPr id="5" name="TextBox 4">
            <a:extLst>
              <a:ext uri="{FF2B5EF4-FFF2-40B4-BE49-F238E27FC236}">
                <a16:creationId xmlns:a16="http://schemas.microsoft.com/office/drawing/2014/main" id="{E761B750-B031-8C4D-8EF4-423974E9A412}"/>
              </a:ext>
            </a:extLst>
          </p:cNvPr>
          <p:cNvSpPr txBox="1"/>
          <p:nvPr/>
        </p:nvSpPr>
        <p:spPr>
          <a:xfrm>
            <a:off x="735315" y="277792"/>
            <a:ext cx="543931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Contributions from the maximal cluster</a:t>
            </a:r>
          </a:p>
        </p:txBody>
      </p:sp>
      <p:sp>
        <p:nvSpPr>
          <p:cNvPr id="6" name="TextBox 5">
            <a:extLst>
              <a:ext uri="{FF2B5EF4-FFF2-40B4-BE49-F238E27FC236}">
                <a16:creationId xmlns:a16="http://schemas.microsoft.com/office/drawing/2014/main" id="{C7787A23-CDB5-3348-B25E-E026DEABE6F8}"/>
              </a:ext>
            </a:extLst>
          </p:cNvPr>
          <p:cNvSpPr txBox="1"/>
          <p:nvPr/>
        </p:nvSpPr>
        <p:spPr>
          <a:xfrm>
            <a:off x="5345311" y="6285053"/>
            <a:ext cx="220605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9 in 10 overlap</a:t>
            </a:r>
          </a:p>
        </p:txBody>
      </p:sp>
      <p:sp>
        <p:nvSpPr>
          <p:cNvPr id="9" name="Left Brace 8">
            <a:extLst>
              <a:ext uri="{FF2B5EF4-FFF2-40B4-BE49-F238E27FC236}">
                <a16:creationId xmlns:a16="http://schemas.microsoft.com/office/drawing/2014/main" id="{60755060-141D-4E4A-9DEC-2429ED373CCC}"/>
              </a:ext>
            </a:extLst>
          </p:cNvPr>
          <p:cNvSpPr/>
          <p:nvPr/>
        </p:nvSpPr>
        <p:spPr>
          <a:xfrm rot="-5400000">
            <a:off x="6162188" y="4819524"/>
            <a:ext cx="331999" cy="2668506"/>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469EB308-8DE7-B04E-B29F-670674BA70EB}"/>
              </a:ext>
            </a:extLst>
          </p:cNvPr>
          <p:cNvSpPr/>
          <p:nvPr/>
        </p:nvSpPr>
        <p:spPr>
          <a:xfrm>
            <a:off x="6539696" y="634491"/>
            <a:ext cx="5212992" cy="523220"/>
          </a:xfrm>
          <a:prstGeom prst="rect">
            <a:avLst/>
          </a:prstGeom>
        </p:spPr>
        <p:txBody>
          <a:bodyPr wrap="square">
            <a:spAutoFit/>
          </a:bodyPr>
          <a:lstStyle/>
          <a:p>
            <a:pPr algn="r"/>
            <a:r>
              <a:rPr lang="en-US" sz="1400" i="1" dirty="0">
                <a:latin typeface="Times New Roman" panose="02020603050405020304" pitchFamily="18" charset="0"/>
                <a:cs typeface="Times New Roman" panose="02020603050405020304" pitchFamily="18" charset="0"/>
              </a:rPr>
              <a:t>GO:1902287</a:t>
            </a:r>
          </a:p>
          <a:p>
            <a:pPr algn="r"/>
            <a:r>
              <a:rPr lang="en-US" sz="1400" i="1" dirty="0">
                <a:latin typeface="Times New Roman" panose="02020603050405020304" pitchFamily="18" charset="0"/>
                <a:cs typeface="Times New Roman" panose="02020603050405020304" pitchFamily="18" charset="0"/>
              </a:rPr>
              <a:t>(“</a:t>
            </a:r>
            <a:r>
              <a:rPr lang="en-US" sz="1400" i="1" dirty="0" err="1">
                <a:latin typeface="Times New Roman" panose="02020603050405020304" pitchFamily="18" charset="0"/>
                <a:cs typeface="Times New Roman" panose="02020603050405020304" pitchFamily="18" charset="0"/>
              </a:rPr>
              <a:t>semaphorin</a:t>
            </a:r>
            <a:r>
              <a:rPr lang="en-US" sz="1400" i="1" dirty="0">
                <a:latin typeface="Times New Roman" panose="02020603050405020304" pitchFamily="18" charset="0"/>
                <a:cs typeface="Times New Roman" panose="02020603050405020304" pitchFamily="18" charset="0"/>
              </a:rPr>
              <a:t>-plexin signaling pathway involved in axon guidance”)</a:t>
            </a:r>
          </a:p>
        </p:txBody>
      </p:sp>
    </p:spTree>
    <p:extLst>
      <p:ext uri="{BB962C8B-B14F-4D97-AF65-F5344CB8AC3E}">
        <p14:creationId xmlns:p14="http://schemas.microsoft.com/office/powerpoint/2010/main" val="2869222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5BC1C5-B68C-734C-B9A2-E0209D118C9A}"/>
              </a:ext>
            </a:extLst>
          </p:cNvPr>
          <p:cNvPicPr>
            <a:picLocks noChangeAspect="1"/>
          </p:cNvPicPr>
          <p:nvPr/>
        </p:nvPicPr>
        <p:blipFill>
          <a:blip r:embed="rId2"/>
          <a:stretch>
            <a:fillRect/>
          </a:stretch>
        </p:blipFill>
        <p:spPr>
          <a:xfrm>
            <a:off x="859045" y="1134319"/>
            <a:ext cx="10755644" cy="4745620"/>
          </a:xfrm>
          <a:prstGeom prst="rect">
            <a:avLst/>
          </a:prstGeom>
        </p:spPr>
      </p:pic>
      <p:sp>
        <p:nvSpPr>
          <p:cNvPr id="5" name="TextBox 4">
            <a:extLst>
              <a:ext uri="{FF2B5EF4-FFF2-40B4-BE49-F238E27FC236}">
                <a16:creationId xmlns:a16="http://schemas.microsoft.com/office/drawing/2014/main" id="{521F5173-B2DE-4948-9792-482DD6183F88}"/>
              </a:ext>
            </a:extLst>
          </p:cNvPr>
          <p:cNvSpPr txBox="1"/>
          <p:nvPr/>
        </p:nvSpPr>
        <p:spPr>
          <a:xfrm>
            <a:off x="735315" y="277792"/>
            <a:ext cx="511550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Contributions from the largest clique</a:t>
            </a:r>
          </a:p>
        </p:txBody>
      </p:sp>
      <p:sp>
        <p:nvSpPr>
          <p:cNvPr id="6" name="TextBox 5">
            <a:extLst>
              <a:ext uri="{FF2B5EF4-FFF2-40B4-BE49-F238E27FC236}">
                <a16:creationId xmlns:a16="http://schemas.microsoft.com/office/drawing/2014/main" id="{DD2E87B8-E4D6-5741-82AB-D3D4C525C6EF}"/>
              </a:ext>
            </a:extLst>
          </p:cNvPr>
          <p:cNvSpPr txBox="1"/>
          <p:nvPr/>
        </p:nvSpPr>
        <p:spPr>
          <a:xfrm>
            <a:off x="5345311" y="6285053"/>
            <a:ext cx="220605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8 in 10 overlap</a:t>
            </a:r>
          </a:p>
        </p:txBody>
      </p:sp>
      <p:sp>
        <p:nvSpPr>
          <p:cNvPr id="7" name="Left Brace 6">
            <a:extLst>
              <a:ext uri="{FF2B5EF4-FFF2-40B4-BE49-F238E27FC236}">
                <a16:creationId xmlns:a16="http://schemas.microsoft.com/office/drawing/2014/main" id="{A71BCE6C-FBF6-3F4A-B8FE-81B68E34804F}"/>
              </a:ext>
            </a:extLst>
          </p:cNvPr>
          <p:cNvSpPr/>
          <p:nvPr/>
        </p:nvSpPr>
        <p:spPr>
          <a:xfrm rot="-5400000">
            <a:off x="6162188" y="4819524"/>
            <a:ext cx="331999" cy="2668506"/>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A5BE5584-ED8A-EA4B-9B27-6E715A7990E1}"/>
              </a:ext>
            </a:extLst>
          </p:cNvPr>
          <p:cNvSpPr/>
          <p:nvPr/>
        </p:nvSpPr>
        <p:spPr>
          <a:xfrm>
            <a:off x="7810699" y="718704"/>
            <a:ext cx="3803990"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GO:0007218 (“neuropeptide signaling pathway”)</a:t>
            </a:r>
          </a:p>
        </p:txBody>
      </p:sp>
    </p:spTree>
    <p:extLst>
      <p:ext uri="{BB962C8B-B14F-4D97-AF65-F5344CB8AC3E}">
        <p14:creationId xmlns:p14="http://schemas.microsoft.com/office/powerpoint/2010/main" val="4055672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AE7B9C-339A-A84C-B70F-4B7DCC3424FF}"/>
              </a:ext>
            </a:extLst>
          </p:cNvPr>
          <p:cNvPicPr>
            <a:picLocks noChangeAspect="1"/>
          </p:cNvPicPr>
          <p:nvPr/>
        </p:nvPicPr>
        <p:blipFill>
          <a:blip r:embed="rId2"/>
          <a:stretch>
            <a:fillRect/>
          </a:stretch>
        </p:blipFill>
        <p:spPr>
          <a:xfrm>
            <a:off x="348866" y="1497107"/>
            <a:ext cx="11003904" cy="3099920"/>
          </a:xfrm>
          <a:prstGeom prst="rect">
            <a:avLst/>
          </a:prstGeom>
        </p:spPr>
      </p:pic>
      <p:sp>
        <p:nvSpPr>
          <p:cNvPr id="5" name="TextBox 4">
            <a:extLst>
              <a:ext uri="{FF2B5EF4-FFF2-40B4-BE49-F238E27FC236}">
                <a16:creationId xmlns:a16="http://schemas.microsoft.com/office/drawing/2014/main" id="{6B103220-2D5F-354A-8FB2-7FC010F944B8}"/>
              </a:ext>
            </a:extLst>
          </p:cNvPr>
          <p:cNvSpPr txBox="1"/>
          <p:nvPr/>
        </p:nvSpPr>
        <p:spPr>
          <a:xfrm>
            <a:off x="735315" y="277792"/>
            <a:ext cx="511550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Contributions from the largest clique</a:t>
            </a:r>
          </a:p>
        </p:txBody>
      </p:sp>
    </p:spTree>
    <p:extLst>
      <p:ext uri="{BB962C8B-B14F-4D97-AF65-F5344CB8AC3E}">
        <p14:creationId xmlns:p14="http://schemas.microsoft.com/office/powerpoint/2010/main" val="3109032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15C686-9F1D-3B43-B9B1-4AA819FB4574}"/>
              </a:ext>
            </a:extLst>
          </p:cNvPr>
          <p:cNvSpPr txBox="1"/>
          <p:nvPr/>
        </p:nvSpPr>
        <p:spPr>
          <a:xfrm>
            <a:off x="642257" y="5243565"/>
            <a:ext cx="11244942" cy="1477328"/>
          </a:xfrm>
          <a:prstGeom prst="rect">
            <a:avLst/>
          </a:prstGeom>
          <a:noFill/>
        </p:spPr>
        <p:txBody>
          <a:bodyPr wrap="square" rtlCol="0">
            <a:spAutoFit/>
          </a:bodyPr>
          <a:lstStyle/>
          <a:p>
            <a:r>
              <a:rPr lang="en-US" b="1" dirty="0"/>
              <a:t>Figure 3</a:t>
            </a:r>
            <a:r>
              <a:rPr lang="en-US" dirty="0"/>
              <a:t>. K-means clustering of the protein distributions in the functional neighbor subnetworks of </a:t>
            </a:r>
            <a:r>
              <a:rPr lang="en-US" i="1" dirty="0"/>
              <a:t>S</a:t>
            </a:r>
            <a:r>
              <a:rPr lang="en-US" i="1" baseline="-25000" dirty="0"/>
              <a:t>BP1</a:t>
            </a:r>
            <a:r>
              <a:rPr lang="en-US" dirty="0"/>
              <a:t> resulted in three groups from the 50 hallmark protein sets. (</a:t>
            </a:r>
            <a:r>
              <a:rPr lang="en-US" b="1" dirty="0"/>
              <a:t>A</a:t>
            </a:r>
            <a:r>
              <a:rPr lang="en-US" dirty="0"/>
              <a:t>) Cluster I includes 26 sets in which </a:t>
            </a:r>
            <a:r>
              <a:rPr lang="en-US" i="1" dirty="0"/>
              <a:t>S</a:t>
            </a:r>
            <a:r>
              <a:rPr lang="en-US" i="1" baseline="-25000" dirty="0"/>
              <a:t>BP1</a:t>
            </a:r>
            <a:r>
              <a:rPr lang="en-US" dirty="0"/>
              <a:t> is dominated by type-2 proteins (blue) that are significantly more than type 1 (red) or type 3 (yellow) proteins. Two examples of </a:t>
            </a:r>
            <a:r>
              <a:rPr lang="en-US" i="1" dirty="0"/>
              <a:t>S</a:t>
            </a:r>
            <a:r>
              <a:rPr lang="en-US" i="1" baseline="-25000" dirty="0"/>
              <a:t>BP1</a:t>
            </a:r>
            <a:r>
              <a:rPr lang="en-US" dirty="0"/>
              <a:t> from set 4 and set40 are shown. Set 4 has four Y-type proteins with degrees k(</a:t>
            </a:r>
            <a:r>
              <a:rPr lang="en-US" i="1" dirty="0"/>
              <a:t>APP</a:t>
            </a:r>
            <a:r>
              <a:rPr lang="en-US" dirty="0"/>
              <a:t>)=333, k(</a:t>
            </a:r>
            <a:r>
              <a:rPr lang="en-US" i="1" dirty="0"/>
              <a:t>PF4</a:t>
            </a:r>
            <a:r>
              <a:rPr lang="en-US" dirty="0"/>
              <a:t>)=191, k(</a:t>
            </a:r>
            <a:r>
              <a:rPr lang="en-US" i="1" dirty="0"/>
              <a:t>CXCL6</a:t>
            </a:r>
            <a:r>
              <a:rPr lang="en-US" dirty="0"/>
              <a:t>)=188, and k(VAV2)=14, respectively. The single R-type protein in set40 is </a:t>
            </a:r>
            <a:r>
              <a:rPr lang="en-US" i="1" dirty="0"/>
              <a:t>GNGT1</a:t>
            </a:r>
            <a:r>
              <a:rPr lang="en-US" dirty="0"/>
              <a:t> with k=377.</a:t>
            </a:r>
          </a:p>
        </p:txBody>
      </p:sp>
      <p:sp>
        <p:nvSpPr>
          <p:cNvPr id="6" name="TextBox 5">
            <a:extLst>
              <a:ext uri="{FF2B5EF4-FFF2-40B4-BE49-F238E27FC236}">
                <a16:creationId xmlns:a16="http://schemas.microsoft.com/office/drawing/2014/main" id="{AF8542B5-0182-2B43-8EA7-ADC4408753E6}"/>
              </a:ext>
            </a:extLst>
          </p:cNvPr>
          <p:cNvSpPr txBox="1"/>
          <p:nvPr/>
        </p:nvSpPr>
        <p:spPr>
          <a:xfrm>
            <a:off x="6632399" y="4313534"/>
            <a:ext cx="3638817" cy="553998"/>
          </a:xfrm>
          <a:prstGeom prst="rect">
            <a:avLst/>
          </a:prstGeom>
          <a:noFill/>
        </p:spPr>
        <p:txBody>
          <a:bodyPr wrap="none" lIns="0" tIns="0" rIns="0" bIns="0" rtlCol="0">
            <a:spAutoFit/>
          </a:bodyPr>
          <a:lstStyle/>
          <a:p>
            <a:r>
              <a:rPr lang="en-US" sz="1200">
                <a:solidFill>
                  <a:srgbClr val="FF0000"/>
                </a:solidFill>
                <a:latin typeface="Arial" panose="020B0604020202020204" pitchFamily="34" charset="0"/>
                <a:cs typeface="Arial" panose="020B0604020202020204" pitchFamily="34" charset="0"/>
              </a:rPr>
              <a:t>R</a:t>
            </a:r>
            <a:r>
              <a:rPr lang="en-US" sz="1200">
                <a:latin typeface="Arial" panose="020B0604020202020204" pitchFamily="34" charset="0"/>
                <a:cs typeface="Arial" panose="020B0604020202020204" pitchFamily="34" charset="0"/>
              </a:rPr>
              <a:t> (type 1): proteins from set </a:t>
            </a:r>
            <a:r>
              <a:rPr lang="en-US" sz="1200" i="1">
                <a:latin typeface="Cambria Math" panose="02040503050406030204" pitchFamily="18" charset="0"/>
                <a:ea typeface="Cambria Math" panose="02040503050406030204" pitchFamily="18" charset="0"/>
                <a:cs typeface="Arial" panose="020B0604020202020204" pitchFamily="34" charset="0"/>
              </a:rPr>
              <a:t>P</a:t>
            </a:r>
            <a:r>
              <a:rPr lang="en-US" sz="1200">
                <a:latin typeface="Arial" panose="020B0604020202020204" pitchFamily="34" charset="0"/>
                <a:cs typeface="Arial" panose="020B0604020202020204" pitchFamily="34" charset="0"/>
              </a:rPr>
              <a:t> but do not carry </a:t>
            </a:r>
            <a:r>
              <a:rPr lang="en-US" sz="1200" i="1">
                <a:latin typeface="Cambria Math" panose="02040503050406030204" pitchFamily="18" charset="0"/>
                <a:ea typeface="Cambria Math" panose="02040503050406030204" pitchFamily="18" charset="0"/>
                <a:cs typeface="Arial" panose="020B0604020202020204" pitchFamily="34" charset="0"/>
              </a:rPr>
              <a:t>f</a:t>
            </a:r>
            <a:r>
              <a:rPr lang="en-US" sz="1200" i="1" baseline="-25000">
                <a:latin typeface="Cambria Math" panose="02040503050406030204" pitchFamily="18" charset="0"/>
                <a:ea typeface="Cambria Math" panose="02040503050406030204" pitchFamily="18" charset="0"/>
                <a:cs typeface="Arial" panose="020B0604020202020204" pitchFamily="34" charset="0"/>
              </a:rPr>
              <a:t>i</a:t>
            </a:r>
          </a:p>
          <a:p>
            <a:r>
              <a:rPr lang="en-US" sz="1200">
                <a:solidFill>
                  <a:srgbClr val="0432FF"/>
                </a:solidFill>
                <a:latin typeface="Arial" panose="020B0604020202020204" pitchFamily="34" charset="0"/>
                <a:cs typeface="Arial" panose="020B0604020202020204" pitchFamily="34" charset="0"/>
              </a:rPr>
              <a:t>B</a:t>
            </a:r>
            <a:r>
              <a:rPr lang="en-US" sz="1200">
                <a:latin typeface="Arial" panose="020B0604020202020204" pitchFamily="34" charset="0"/>
                <a:cs typeface="Arial" panose="020B0604020202020204" pitchFamily="34" charset="0"/>
              </a:rPr>
              <a:t> (type 2): proteins carry </a:t>
            </a:r>
            <a:r>
              <a:rPr lang="en-US" sz="1200" i="1">
                <a:latin typeface="Cambria Math" panose="02040503050406030204" pitchFamily="18" charset="0"/>
                <a:ea typeface="Cambria Math" panose="02040503050406030204" pitchFamily="18" charset="0"/>
                <a:cs typeface="Arial" panose="020B0604020202020204" pitchFamily="34" charset="0"/>
              </a:rPr>
              <a:t>f</a:t>
            </a:r>
            <a:r>
              <a:rPr lang="en-US" sz="1200" i="1" baseline="-25000">
                <a:latin typeface="Cambria Math" panose="02040503050406030204" pitchFamily="18" charset="0"/>
                <a:ea typeface="Cambria Math" panose="02040503050406030204" pitchFamily="18" charset="0"/>
                <a:cs typeface="Arial" panose="020B0604020202020204" pitchFamily="34" charset="0"/>
              </a:rPr>
              <a:t>i</a:t>
            </a:r>
            <a:r>
              <a:rPr lang="en-US" sz="1200">
                <a:latin typeface="Arial" panose="020B0604020202020204" pitchFamily="34" charset="0"/>
                <a:cs typeface="Arial" panose="020B0604020202020204" pitchFamily="34" charset="0"/>
              </a:rPr>
              <a:t>  but do not belong to set </a:t>
            </a:r>
            <a:r>
              <a:rPr lang="en-US" sz="1200" i="1">
                <a:latin typeface="Arial" panose="020B0604020202020204" pitchFamily="34" charset="0"/>
                <a:cs typeface="Arial" panose="020B0604020202020204" pitchFamily="34" charset="0"/>
              </a:rPr>
              <a:t>P</a:t>
            </a:r>
          </a:p>
          <a:p>
            <a:r>
              <a:rPr lang="en-US" sz="1200">
                <a:solidFill>
                  <a:srgbClr val="FFC000"/>
                </a:solidFill>
                <a:latin typeface="Arial" panose="020B0604020202020204" pitchFamily="34" charset="0"/>
                <a:cs typeface="Arial" panose="020B0604020202020204" pitchFamily="34" charset="0"/>
              </a:rPr>
              <a:t>Y</a:t>
            </a:r>
            <a:r>
              <a:rPr lang="en-US" sz="1200">
                <a:latin typeface="Arial" panose="020B0604020202020204" pitchFamily="34" charset="0"/>
                <a:cs typeface="Arial" panose="020B0604020202020204" pitchFamily="34" charset="0"/>
              </a:rPr>
              <a:t> (type 3): protein belong to set </a:t>
            </a:r>
            <a:r>
              <a:rPr lang="en-US" sz="1200" i="1">
                <a:latin typeface="Arial" panose="020B0604020202020204" pitchFamily="34" charset="0"/>
                <a:cs typeface="Arial" panose="020B0604020202020204" pitchFamily="34" charset="0"/>
              </a:rPr>
              <a:t>P</a:t>
            </a:r>
            <a:r>
              <a:rPr lang="en-US" sz="1200">
                <a:latin typeface="Arial" panose="020B0604020202020204" pitchFamily="34" charset="0"/>
                <a:cs typeface="Arial" panose="020B0604020202020204" pitchFamily="34" charset="0"/>
              </a:rPr>
              <a:t> and carry </a:t>
            </a:r>
            <a:r>
              <a:rPr lang="en-US" sz="1200" i="1">
                <a:latin typeface="Cambria Math" panose="02040503050406030204" pitchFamily="18" charset="0"/>
                <a:ea typeface="Cambria Math" panose="02040503050406030204" pitchFamily="18" charset="0"/>
                <a:cs typeface="Arial" panose="020B0604020202020204" pitchFamily="34" charset="0"/>
              </a:rPr>
              <a:t>f</a:t>
            </a:r>
            <a:r>
              <a:rPr lang="en-US" sz="1200" i="1" baseline="-25000">
                <a:latin typeface="Cambria Math" panose="02040503050406030204" pitchFamily="18" charset="0"/>
                <a:ea typeface="Cambria Math" panose="02040503050406030204" pitchFamily="18" charset="0"/>
                <a:cs typeface="Arial" panose="020B0604020202020204" pitchFamily="34" charset="0"/>
              </a:rPr>
              <a:t>i</a:t>
            </a:r>
          </a:p>
        </p:txBody>
      </p:sp>
      <p:pic>
        <p:nvPicPr>
          <p:cNvPr id="8" name="Picture 7">
            <a:extLst>
              <a:ext uri="{FF2B5EF4-FFF2-40B4-BE49-F238E27FC236}">
                <a16:creationId xmlns:a16="http://schemas.microsoft.com/office/drawing/2014/main" id="{EAAA1C74-2769-2944-AA6B-B54AB6507631}"/>
              </a:ext>
            </a:extLst>
          </p:cNvPr>
          <p:cNvPicPr>
            <a:picLocks noChangeAspect="1"/>
          </p:cNvPicPr>
          <p:nvPr/>
        </p:nvPicPr>
        <p:blipFill rotWithShape="1">
          <a:blip r:embed="rId2"/>
          <a:srcRect l="13621" r="18161" b="23788"/>
          <a:stretch/>
        </p:blipFill>
        <p:spPr>
          <a:xfrm>
            <a:off x="1573414" y="794473"/>
            <a:ext cx="2998177" cy="648121"/>
          </a:xfrm>
          <a:prstGeom prst="rect">
            <a:avLst/>
          </a:prstGeom>
        </p:spPr>
      </p:pic>
      <p:sp>
        <p:nvSpPr>
          <p:cNvPr id="9" name="TextBox 8">
            <a:extLst>
              <a:ext uri="{FF2B5EF4-FFF2-40B4-BE49-F238E27FC236}">
                <a16:creationId xmlns:a16="http://schemas.microsoft.com/office/drawing/2014/main" id="{91A16800-ACA4-6246-A95A-301DCD2CDBB5}"/>
              </a:ext>
            </a:extLst>
          </p:cNvPr>
          <p:cNvSpPr txBox="1"/>
          <p:nvPr/>
        </p:nvSpPr>
        <p:spPr>
          <a:xfrm>
            <a:off x="1503074" y="901395"/>
            <a:ext cx="309700" cy="369332"/>
          </a:xfrm>
          <a:prstGeom prst="rect">
            <a:avLst/>
          </a:prstGeom>
          <a:noFill/>
        </p:spPr>
        <p:txBody>
          <a:bodyPr wrap="none" rtlCol="0">
            <a:spAutoFit/>
          </a:bodyPr>
          <a:lstStyle/>
          <a:p>
            <a:r>
              <a:rPr lang="en-US" dirty="0">
                <a:solidFill>
                  <a:srgbClr val="FF0000"/>
                </a:solidFill>
              </a:rPr>
              <a:t>R</a:t>
            </a:r>
          </a:p>
        </p:txBody>
      </p:sp>
      <p:sp>
        <p:nvSpPr>
          <p:cNvPr id="10" name="TextBox 9">
            <a:extLst>
              <a:ext uri="{FF2B5EF4-FFF2-40B4-BE49-F238E27FC236}">
                <a16:creationId xmlns:a16="http://schemas.microsoft.com/office/drawing/2014/main" id="{03F8963C-95C5-094F-A687-C7EF36F37716}"/>
              </a:ext>
            </a:extLst>
          </p:cNvPr>
          <p:cNvSpPr txBox="1"/>
          <p:nvPr/>
        </p:nvSpPr>
        <p:spPr>
          <a:xfrm>
            <a:off x="2917652" y="885158"/>
            <a:ext cx="309700" cy="369332"/>
          </a:xfrm>
          <a:prstGeom prst="rect">
            <a:avLst/>
          </a:prstGeom>
          <a:noFill/>
        </p:spPr>
        <p:txBody>
          <a:bodyPr wrap="none" rtlCol="0">
            <a:spAutoFit/>
          </a:bodyPr>
          <a:lstStyle/>
          <a:p>
            <a:r>
              <a:rPr lang="en-US" dirty="0">
                <a:solidFill>
                  <a:srgbClr val="0432FF"/>
                </a:solidFill>
              </a:rPr>
              <a:t>B</a:t>
            </a:r>
          </a:p>
        </p:txBody>
      </p:sp>
      <p:sp>
        <p:nvSpPr>
          <p:cNvPr id="11" name="TextBox 10">
            <a:extLst>
              <a:ext uri="{FF2B5EF4-FFF2-40B4-BE49-F238E27FC236}">
                <a16:creationId xmlns:a16="http://schemas.microsoft.com/office/drawing/2014/main" id="{D51CD42A-833F-AF42-A722-60C64F196BA5}"/>
              </a:ext>
            </a:extLst>
          </p:cNvPr>
          <p:cNvSpPr txBox="1"/>
          <p:nvPr/>
        </p:nvSpPr>
        <p:spPr>
          <a:xfrm>
            <a:off x="4352812" y="991937"/>
            <a:ext cx="296876" cy="369332"/>
          </a:xfrm>
          <a:prstGeom prst="rect">
            <a:avLst/>
          </a:prstGeom>
          <a:noFill/>
        </p:spPr>
        <p:txBody>
          <a:bodyPr wrap="none" rtlCol="0">
            <a:spAutoFit/>
          </a:bodyPr>
          <a:lstStyle/>
          <a:p>
            <a:r>
              <a:rPr lang="en-US" dirty="0">
                <a:solidFill>
                  <a:srgbClr val="FFC000"/>
                </a:solidFill>
              </a:rPr>
              <a:t>Y</a:t>
            </a:r>
          </a:p>
        </p:txBody>
      </p:sp>
      <p:sp>
        <p:nvSpPr>
          <p:cNvPr id="12" name="TextBox 11">
            <a:extLst>
              <a:ext uri="{FF2B5EF4-FFF2-40B4-BE49-F238E27FC236}">
                <a16:creationId xmlns:a16="http://schemas.microsoft.com/office/drawing/2014/main" id="{44712FA1-451C-6A40-A304-CA49CD7881B9}"/>
              </a:ext>
            </a:extLst>
          </p:cNvPr>
          <p:cNvSpPr txBox="1"/>
          <p:nvPr/>
        </p:nvSpPr>
        <p:spPr>
          <a:xfrm>
            <a:off x="449548" y="199581"/>
            <a:ext cx="410240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Three groups of protein sets</a:t>
            </a:r>
          </a:p>
        </p:txBody>
      </p:sp>
      <p:pic>
        <p:nvPicPr>
          <p:cNvPr id="2" name="Picture 1">
            <a:extLst>
              <a:ext uri="{FF2B5EF4-FFF2-40B4-BE49-F238E27FC236}">
                <a16:creationId xmlns:a16="http://schemas.microsoft.com/office/drawing/2014/main" id="{4E485534-478E-3B4C-91CD-11E12C9B68EB}"/>
              </a:ext>
            </a:extLst>
          </p:cNvPr>
          <p:cNvPicPr>
            <a:picLocks noChangeAspect="1"/>
          </p:cNvPicPr>
          <p:nvPr/>
        </p:nvPicPr>
        <p:blipFill>
          <a:blip r:embed="rId3"/>
          <a:stretch>
            <a:fillRect/>
          </a:stretch>
        </p:blipFill>
        <p:spPr>
          <a:xfrm>
            <a:off x="1329765" y="1375020"/>
            <a:ext cx="9245600" cy="3987800"/>
          </a:xfrm>
          <a:prstGeom prst="rect">
            <a:avLst/>
          </a:prstGeom>
        </p:spPr>
      </p:pic>
    </p:spTree>
    <p:extLst>
      <p:ext uri="{BB962C8B-B14F-4D97-AF65-F5344CB8AC3E}">
        <p14:creationId xmlns:p14="http://schemas.microsoft.com/office/powerpoint/2010/main" val="1748213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2281</TotalTime>
  <Words>1263</Words>
  <Application>Microsoft Macintosh PowerPoint</Application>
  <PresentationFormat>Widescreen</PresentationFormat>
  <Paragraphs>285</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DengXian</vt:lpstr>
      <vt:lpstr>Arial</vt:lpstr>
      <vt:lpstr>Calibri</vt:lpstr>
      <vt:lpstr>Calibri Light</vt:lpstr>
      <vt:lpstr>Cambria Math</vt:lpstr>
      <vt:lpstr>Times New Roman</vt:lpstr>
      <vt:lpstr>Wingdings</vt:lpstr>
      <vt:lpstr>Office Theme</vt:lpstr>
      <vt:lpstr>Network-based association study of protein sets and applications in gene ontology enrichment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Hao-Bo Guo</dc:creator>
  <cp:lastModifiedBy>Hao-Bo Guo</cp:lastModifiedBy>
  <cp:revision>21</cp:revision>
  <dcterms:created xsi:type="dcterms:W3CDTF">2019-03-25T03:21:43Z</dcterms:created>
  <dcterms:modified xsi:type="dcterms:W3CDTF">2019-03-26T17:23:03Z</dcterms:modified>
</cp:coreProperties>
</file>